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2_3A637CF6.xml" ContentType="application/vnd.ms-powerpoint.comments+xml"/>
  <Override PartName="/ppt/notesSlides/notesSlide3.xml" ContentType="application/vnd.openxmlformats-officedocument.presentationml.notesSlide+xml"/>
  <Override PartName="/ppt/comments/modernComment_117_479BA47F.xml" ContentType="application/vnd.ms-powerpoint.comment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comments/modernComment_111_CEAE0C89.xml" ContentType="application/vnd.ms-powerpoint.comments+xml"/>
  <Override PartName="/ppt/notesSlides/notesSlide6.xml" ContentType="application/vnd.openxmlformats-officedocument.presentationml.notesSlide+xml"/>
  <Override PartName="/ppt/comments/modernComment_114_9369658A.xml" ContentType="application/vnd.ms-powerpoint.comments+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57" r:id="rId3"/>
    <p:sldId id="282" r:id="rId4"/>
    <p:sldId id="258" r:id="rId5"/>
    <p:sldId id="279"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6" r:id="rId23"/>
    <p:sldId id="277" r:id="rId24"/>
    <p:sldId id="275" r:id="rId25"/>
    <p:sldId id="278" r:id="rId26"/>
    <p:sldId id="280" r:id="rId27"/>
    <p:sldId id="281" r:id="rId2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3706BD-CCB0-60C8-6C0E-CA1F2AE884FC}" name="Shaked Chen" initials="sc" userId="S::shaked.chen1@live.biu.ac.il::8c4cd366-80f7-4101-b277-36e5d248af1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2"/>
    <p:restoredTop sz="73446"/>
  </p:normalViewPr>
  <p:slideViewPr>
    <p:cSldViewPr snapToGrid="0">
      <p:cViewPr varScale="1">
        <p:scale>
          <a:sx n="112" d="100"/>
          <a:sy n="112" d="100"/>
        </p:scale>
        <p:origin x="23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modernComment_102_3A637CF6.xml><?xml version="1.0" encoding="utf-8"?>
<p188:cmLst xmlns:a="http://schemas.openxmlformats.org/drawingml/2006/main" xmlns:r="http://schemas.openxmlformats.org/officeDocument/2006/relationships" xmlns:p188="http://schemas.microsoft.com/office/powerpoint/2018/8/main">
  <p188:cm id="{871CA140-C3B2-364E-B05D-F8DDD6C0665B}" authorId="{1A3706BD-CCB0-60C8-6C0E-CA1F2AE884FC}" created="2025-01-04T23:04:59.944">
    <ac:txMkLst xmlns:ac="http://schemas.microsoft.com/office/drawing/2013/main/command">
      <pc:docMk xmlns:pc="http://schemas.microsoft.com/office/powerpoint/2013/main/command"/>
      <pc:sldMk xmlns:pc="http://schemas.microsoft.com/office/powerpoint/2013/main/command" cId="979598582" sldId="258"/>
      <ac:spMk id="3" creationId="{2AC7AA0B-AA02-6E5B-DC28-528F8503262F}"/>
      <ac:txMk cp="0" len="117">
        <ac:context len="411" hash="4129591723"/>
      </ac:txMk>
    </ac:txMkLst>
    <p188:pos x="10069945" y="372630"/>
    <p188:txBody>
      <a:bodyPr/>
      <a:lstStyle/>
      <a:p>
        <a:r>
          <a:rPr lang="en-IL"/>
          <a:t>Challenge: Organizations struggle to extract value from their data despite advances in data science and AI. Socio-technical barriers hinder the seamless integration of data into decision-making processes.
Importance: Overcoming this challenge would enable organizations to become more data-driven, improving agility and decision-making across the enterprise.</a:t>
        </a:r>
      </a:p>
    </p188:txBody>
  </p188:cm>
  <p188:cm id="{25D99134-3D40-D341-8E46-11C4DB13A35E}" authorId="{1A3706BD-CCB0-60C8-6C0E-CA1F2AE884FC}" created="2025-01-04T23:05:51.766">
    <ac:txMkLst xmlns:ac="http://schemas.microsoft.com/office/drawing/2013/main/command">
      <pc:docMk xmlns:pc="http://schemas.microsoft.com/office/powerpoint/2013/main/command"/>
      <pc:sldMk xmlns:pc="http://schemas.microsoft.com/office/powerpoint/2013/main/command" cId="979598582" sldId="258"/>
      <ac:spMk id="3" creationId="{2AC7AA0B-AA02-6E5B-DC28-528F8503262F}"/>
      <ac:txMk cp="119" len="91">
        <ac:context len="411" hash="4129591723"/>
      </ac:txMk>
    </ac:txMkLst>
    <p188:pos x="10494818" y="1314739"/>
    <p188:txBody>
      <a:bodyPr/>
      <a:lstStyle/>
      <a:p>
        <a:r>
          <a:rPr lang="en-IL"/>
          <a:t>Challenge: Current BPM practices focus too narrowly on individual processes, leading to fragmented management. This was highlighted during the COVID-19 pandemic, where uncoordinated process changes caused inefficiencies.
Solution: Develop holistic approaches that view interconnected processes as part of a larger "BPM forest," integrating interdisciplinary perspectives and strategic goals.</a:t>
        </a:r>
      </a:p>
    </p188:txBody>
  </p188:cm>
  <p188:cm id="{F8449C0F-DAFF-1146-8F26-C54FD62422C8}" authorId="{1A3706BD-CCB0-60C8-6C0E-CA1F2AE884FC}" created="2025-01-04T23:13:33.026">
    <ac:txMkLst xmlns:ac="http://schemas.microsoft.com/office/drawing/2013/main/command">
      <pc:docMk xmlns:pc="http://schemas.microsoft.com/office/powerpoint/2013/main/command"/>
      <pc:sldMk xmlns:pc="http://schemas.microsoft.com/office/powerpoint/2013/main/command" cId="979598582" sldId="258"/>
      <ac:spMk id="3" creationId="{2AC7AA0B-AA02-6E5B-DC28-528F8503262F}"/>
      <ac:txMk cp="211" len="100">
        <ac:context len="411" hash="4129591723"/>
      </ac:txMk>
    </ac:txMkLst>
    <p188:pos x="10550236" y="2376920"/>
    <p188:txBody>
      <a:bodyPr/>
      <a:lstStyle/>
      <a:p>
        <a:r>
          <a:rPr lang="en-IL"/>
          <a:t>Challenge: Process redesign remains a largely manual task, requiring creativity and extensive effort. Organizations need tools that can automate this process to keep up with fast-changing business environments.
Potential: Automating redesign could accelerate innovation, reduce costs, and create adaptive processes that evolve autonomously.</a:t>
        </a:r>
      </a:p>
    </p188:txBody>
  </p188:cm>
  <p188:cm id="{A971E795-6EB3-4E46-8947-7516215B279F}" authorId="{1A3706BD-CCB0-60C8-6C0E-CA1F2AE884FC}" created="2025-01-04T23:13:42.696">
    <ac:txMkLst xmlns:ac="http://schemas.microsoft.com/office/drawing/2013/main/command">
      <pc:docMk xmlns:pc="http://schemas.microsoft.com/office/powerpoint/2013/main/command"/>
      <pc:sldMk xmlns:pc="http://schemas.microsoft.com/office/powerpoint/2013/main/command" cId="979598582" sldId="258"/>
      <ac:spMk id="3" creationId="{2AC7AA0B-AA02-6E5B-DC28-528F8503262F}"/>
      <ac:txMk cp="312" len="98">
        <ac:context len="411" hash="4129591723"/>
      </ac:txMk>
    </ac:txMkLst>
    <p188:pos x="9608127" y="3448339"/>
    <p188:txBody>
      <a:bodyPr/>
      <a:lstStyle/>
      <a:p>
        <a:r>
          <a:rPr lang="en-IL"/>
          <a:t>Challenge: Creating accurate and reliable digital representations of business processes is essential for evaluating the impact of potential changes (interventions) on process performance.
Significance: Digital twins could help simulate and predict process outcomes, enabling better decision-making and optimization.</a:t>
        </a:r>
      </a:p>
    </p188:txBody>
  </p188:cm>
</p188:cmLst>
</file>

<file path=ppt/comments/modernComment_111_CEAE0C89.xml><?xml version="1.0" encoding="utf-8"?>
<p188:cmLst xmlns:a="http://schemas.openxmlformats.org/drawingml/2006/main" xmlns:r="http://schemas.openxmlformats.org/officeDocument/2006/relationships" xmlns:p188="http://schemas.microsoft.com/office/powerpoint/2018/8/main">
  <p188:cm id="{4C520389-3954-444D-9B0F-00FBD21920A1}" authorId="{1A3706BD-CCB0-60C8-6C0E-CA1F2AE884FC}" created="2025-01-05T09:56:34.517">
    <ac:txMkLst xmlns:ac="http://schemas.microsoft.com/office/drawing/2013/main/command">
      <pc:docMk xmlns:pc="http://schemas.microsoft.com/office/powerpoint/2013/main/command"/>
      <pc:sldMk xmlns:pc="http://schemas.microsoft.com/office/powerpoint/2013/main/command" cId="3467512969" sldId="273"/>
      <ac:spMk id="3" creationId="{77F3863B-7AEE-1D7D-621A-41D6B4E69886}"/>
      <ac:txMk cp="0" len="41">
        <ac:context len="116" hash="361789451"/>
      </ac:txMk>
    </ac:txMkLst>
    <p188:pos x="7576127" y="372630"/>
    <p188:txBody>
      <a:bodyPr/>
      <a:lstStyle/>
      <a:p>
        <a:r>
          <a:rPr lang="en-IL"/>
          <a:t>Challenges include overcoming socio-technical barriers, automating process redesign, creating digital twins, and managing interconnected processes.</a:t>
        </a:r>
      </a:p>
    </p188:txBody>
  </p188:cm>
  <p188:cm id="{B10D52EC-E232-2744-A4B5-BCEA4FC6AE0F}" authorId="{1A3706BD-CCB0-60C8-6C0E-CA1F2AE884FC}" created="2025-01-05T09:57:53.213">
    <ac:txMkLst xmlns:ac="http://schemas.microsoft.com/office/drawing/2013/main/command">
      <pc:docMk xmlns:pc="http://schemas.microsoft.com/office/powerpoint/2013/main/command"/>
      <pc:sldMk xmlns:pc="http://schemas.microsoft.com/office/powerpoint/2013/main/command" cId="3467512969" sldId="273"/>
      <ac:spMk id="3" creationId="{77F3863B-7AEE-1D7D-621A-41D6B4E69886}"/>
      <ac:txMk cp="42" len="27">
        <ac:context len="116" hash="361789451"/>
      </ac:txMk>
    </ac:txMkLst>
    <p188:pos x="5026891" y="843684"/>
    <p188:txBody>
      <a:bodyPr/>
      <a:lstStyle/>
      <a:p>
        <a:r>
          <a:rPr lang="en-IL"/>
          <a:t>Current BPM methods are often siloed, requiring more holistic approaches to manage large-scale and interconnected systems effectively.</a:t>
        </a:r>
      </a:p>
    </p188:txBody>
  </p188:cm>
  <p188:cm id="{48053D8D-86D0-F147-889D-5E771B7D3918}" authorId="{1A3706BD-CCB0-60C8-6C0E-CA1F2AE884FC}" created="2025-01-05T09:58:26.404">
    <ac:txMkLst xmlns:ac="http://schemas.microsoft.com/office/drawing/2013/main/command">
      <pc:docMk xmlns:pc="http://schemas.microsoft.com/office/powerpoint/2013/main/command"/>
      <pc:sldMk xmlns:pc="http://schemas.microsoft.com/office/powerpoint/2013/main/command" cId="3467512969" sldId="273"/>
      <ac:spMk id="3" creationId="{77F3863B-7AEE-1D7D-621A-41D6B4E69886}"/>
      <ac:txMk cp="70" len="21">
        <ac:context len="116" hash="361789451"/>
      </ac:txMk>
    </ac:txMkLst>
    <p188:pos x="3927764" y="1444048"/>
    <p188:txBody>
      <a:bodyPr/>
      <a:lstStyle/>
      <a:p>
        <a:r>
          <a:rPr lang="en-IL"/>
          <a:t>Digital Twins are highlighted as a transformative tool, enabling simulation, optimization, and real-time analysis of business processes.</a:t>
        </a:r>
      </a:p>
    </p188:txBody>
  </p188:cm>
</p188:cmLst>
</file>

<file path=ppt/comments/modernComment_114_9369658A.xml><?xml version="1.0" encoding="utf-8"?>
<p188:cmLst xmlns:a="http://schemas.openxmlformats.org/drawingml/2006/main" xmlns:r="http://schemas.openxmlformats.org/officeDocument/2006/relationships" xmlns:p188="http://schemas.microsoft.com/office/powerpoint/2018/8/main">
  <p188:cm id="{BC3A89FE-6306-9F47-9382-4550E51D65E3}" authorId="{1A3706BD-CCB0-60C8-6C0E-CA1F2AE884FC}" created="2025-01-05T10:18:28.710">
    <ac:txMkLst xmlns:ac="http://schemas.microsoft.com/office/drawing/2013/main/command">
      <pc:docMk xmlns:pc="http://schemas.microsoft.com/office/powerpoint/2013/main/command"/>
      <pc:sldMk xmlns:pc="http://schemas.microsoft.com/office/powerpoint/2013/main/command" cId="2473158026" sldId="276"/>
      <ac:spMk id="3" creationId="{A8965002-FD5D-CA59-F895-75287DE4AD1D}"/>
      <ac:txMk cp="0" len="41">
        <ac:context len="218" hash="4104221446"/>
      </ac:txMk>
    </ac:txMkLst>
    <p188:pos x="6726382" y="372630"/>
    <p188:txBody>
      <a:bodyPr/>
      <a:lstStyle/>
      <a:p>
        <a:r>
          <a:rPr lang="en-IL"/>
          <a:t>Highlighted nine transformative challenges that need to be addressed to advance Business Process Management in the digital era.</a:t>
        </a:r>
      </a:p>
    </p188:txBody>
  </p188:cm>
  <p188:cm id="{C5887E58-BF12-8F43-8056-F11305BC8139}" authorId="{1A3706BD-CCB0-60C8-6C0E-CA1F2AE884FC}" created="2025-01-05T10:19:53.547">
    <ac:txMkLst xmlns:ac="http://schemas.microsoft.com/office/drawing/2013/main/command">
      <pc:docMk xmlns:pc="http://schemas.microsoft.com/office/powerpoint/2013/main/command"/>
      <pc:sldMk xmlns:pc="http://schemas.microsoft.com/office/powerpoint/2013/main/command" cId="2473158026" sldId="276"/>
      <ac:spMk id="3" creationId="{A8965002-FD5D-CA59-F895-75287DE4AD1D}"/>
      <ac:txMk cp="139" len="44">
        <ac:context len="218" hash="4104221446"/>
      </ac:txMk>
    </ac:txMkLst>
    <p188:pos x="7770091" y="2035175"/>
    <p188:txBody>
      <a:bodyPr/>
      <a:lstStyle/>
      <a:p>
        <a:r>
          <a:rPr lang="en-IL"/>
          <a:t>Encouraged collaboration between academia and industry to solve practical BPM problems with innovative solutions.</a:t>
        </a:r>
      </a:p>
    </p188:txBody>
  </p188:cm>
  <p188:cm id="{48097222-9E5B-FE47-9C8A-648259F91DCB}" authorId="{1A3706BD-CCB0-60C8-6C0E-CA1F2AE884FC}" created="2025-01-05T10:20:09.514">
    <ac:txMkLst xmlns:ac="http://schemas.microsoft.com/office/drawing/2013/main/command">
      <pc:docMk xmlns:pc="http://schemas.microsoft.com/office/powerpoint/2013/main/command"/>
      <pc:sldMk xmlns:pc="http://schemas.microsoft.com/office/powerpoint/2013/main/command" cId="2473158026" sldId="276"/>
      <ac:spMk id="3" creationId="{A8965002-FD5D-CA59-F895-75287DE4AD1D}"/>
      <ac:txMk cp="184" len="33">
        <ac:context len="218" hash="4104221446"/>
      </ac:txMk>
    </ac:txMkLst>
    <p188:pos x="6153727" y="2635539"/>
    <p188:txBody>
      <a:bodyPr/>
      <a:lstStyle/>
      <a:p>
        <a:r>
          <a:rPr lang="en-IL"/>
          <a:t>Provided a roadmap for researchers to address emerging challenges, ensuring BPM remains relevant and impactful in a rapidly changing business environment.</a:t>
        </a:r>
      </a:p>
    </p188:txBody>
  </p188:cm>
  <p188:cm id="{68C990AD-AF0B-6940-ABEA-917F65F118F1}" authorId="{1A3706BD-CCB0-60C8-6C0E-CA1F2AE884FC}" created="2025-01-05T10:20:25.178">
    <ac:txMkLst xmlns:ac="http://schemas.microsoft.com/office/drawing/2013/main/command">
      <pc:docMk xmlns:pc="http://schemas.microsoft.com/office/powerpoint/2013/main/command"/>
      <pc:sldMk xmlns:pc="http://schemas.microsoft.com/office/powerpoint/2013/main/command" cId="2473158026" sldId="276"/>
      <ac:spMk id="3" creationId="{A8965002-FD5D-CA59-F895-75287DE4AD1D}"/>
      <ac:txMk cp="86" len="52">
        <ac:context len="218" hash="4104221446"/>
      </ac:txMk>
    </ac:txMkLst>
    <p188:pos x="8850745" y="1444048"/>
    <p188:txBody>
      <a:bodyPr/>
      <a:lstStyle/>
      <a:p>
        <a:r>
          <a:rPr lang="en-IL"/>
          <a:t>Emphasized the potential of Digital Twins and predictive analytics to revolutionize process design and optimization.</a:t>
        </a:r>
      </a:p>
    </p188:txBody>
  </p188:cm>
  <p188:cm id="{92BEC8BF-9E12-394E-A71D-8C269808D550}" authorId="{1A3706BD-CCB0-60C8-6C0E-CA1F2AE884FC}" created="2025-01-05T10:20:52.329">
    <ac:txMkLst xmlns:ac="http://schemas.microsoft.com/office/drawing/2013/main/command">
      <pc:docMk xmlns:pc="http://schemas.microsoft.com/office/powerpoint/2013/main/command"/>
      <pc:sldMk xmlns:pc="http://schemas.microsoft.com/office/powerpoint/2013/main/command" cId="2473158026" sldId="276"/>
      <ac:spMk id="3" creationId="{A8965002-FD5D-CA59-F895-75287DE4AD1D}"/>
      <ac:txMk cp="42" len="43">
        <ac:context len="218" hash="4104221446"/>
      </ac:txMk>
    </ac:txMkLst>
    <p188:pos x="7529945" y="843684"/>
    <p188:txBody>
      <a:bodyPr/>
      <a:lstStyle/>
      <a:p>
        <a:r>
          <a:rPr lang="en-IL"/>
          <a:t>Shifted the focus from incremental improvements to tackling large-scale, interconnected issues in BPM.</a:t>
        </a:r>
      </a:p>
    </p188:txBody>
  </p188:cm>
</p188:cmLst>
</file>

<file path=ppt/comments/modernComment_117_479BA47F.xml><?xml version="1.0" encoding="utf-8"?>
<p188:cmLst xmlns:a="http://schemas.openxmlformats.org/drawingml/2006/main" xmlns:r="http://schemas.openxmlformats.org/officeDocument/2006/relationships" xmlns:p188="http://schemas.microsoft.com/office/powerpoint/2018/8/main">
  <p188:cm id="{73CACE1B-8E93-5B46-AE21-732F21CDB917}" authorId="{1A3706BD-CCB0-60C8-6C0E-CA1F2AE884FC}" created="2025-01-05T10:06:29.978">
    <ac:txMkLst xmlns:ac="http://schemas.microsoft.com/office/drawing/2013/main/command">
      <pc:docMk xmlns:pc="http://schemas.microsoft.com/office/powerpoint/2013/main/command"/>
      <pc:sldMk xmlns:pc="http://schemas.microsoft.com/office/powerpoint/2013/main/command" cId="1201382527" sldId="279"/>
      <ac:spMk id="3" creationId="{C9F2A52F-AD85-05C4-3BE8-DEC6B8F85109}"/>
      <ac:txMk cp="139" len="38">
        <ac:context len="178" hash="638720403"/>
      </ac:txMk>
    </ac:txMkLst>
    <p188:pos x="7105073" y="2635539"/>
    <p188:txBody>
      <a:bodyPr/>
      <a:lstStyle/>
      <a:p>
        <a:r>
          <a:rPr lang="en-IL"/>
          <a:t>Handling probabilistic and uncertain data for better conformance checking and analysis</a:t>
        </a:r>
      </a:p>
    </p188:txBody>
  </p188:cm>
  <p188:cm id="{41F27E2D-F653-BC49-BD9E-02CA08E8B358}" authorId="{1A3706BD-CCB0-60C8-6C0E-CA1F2AE884FC}" created="2025-01-05T10:07:27.903">
    <ac:txMkLst xmlns:ac="http://schemas.microsoft.com/office/drawing/2013/main/command">
      <pc:docMk xmlns:pc="http://schemas.microsoft.com/office/powerpoint/2013/main/command"/>
      <pc:sldMk xmlns:pc="http://schemas.microsoft.com/office/powerpoint/2013/main/command" cId="1201382527" sldId="279"/>
      <ac:spMk id="3" creationId="{C9F2A52F-AD85-05C4-3BE8-DEC6B8F85109}"/>
      <ac:txMk cp="105" len="33">
        <ac:context len="178" hash="638720403"/>
      </ac:txMk>
    </ac:txMkLst>
    <p188:pos x="6698673" y="2035175"/>
    <p188:txBody>
      <a:bodyPr/>
      <a:lstStyle/>
      <a:p>
        <a:r>
          <a:rPr lang="en-IL"/>
          <a:t>Designing tools that seamlessly integrate into workers' natural workflows to improve usability and efficiency</a:t>
        </a:r>
      </a:p>
    </p188:txBody>
  </p188:cm>
  <p188:cm id="{1FE464F7-8930-E943-9570-39E716739AD3}" authorId="{1A3706BD-CCB0-60C8-6C0E-CA1F2AE884FC}" created="2025-01-05T10:07:48.077">
    <ac:txMkLst xmlns:ac="http://schemas.microsoft.com/office/drawing/2013/main/command">
      <pc:docMk xmlns:pc="http://schemas.microsoft.com/office/powerpoint/2013/main/command"/>
      <pc:sldMk xmlns:pc="http://schemas.microsoft.com/office/powerpoint/2013/main/command" cId="1201382527" sldId="279"/>
      <ac:spMk id="3" creationId="{C9F2A52F-AD85-05C4-3BE8-DEC6B8F85109}"/>
      <ac:txMk cp="61" len="43">
        <ac:context len="178" hash="638720403"/>
      </ac:txMk>
    </ac:txMkLst>
    <p188:pos x="8739909" y="1444048"/>
    <p188:txBody>
      <a:bodyPr/>
      <a:lstStyle/>
      <a:p>
        <a:r>
          <a:rPr lang="en-IL"/>
          <a:t>Integrating domain knowledge to make process mining results more reliable and actionable</a:t>
        </a:r>
      </a:p>
    </p188:txBody>
  </p188:cm>
  <p188:cm id="{969661FD-86DB-A54A-95E4-0B54C9BA651C}" authorId="{1A3706BD-CCB0-60C8-6C0E-CA1F2AE884FC}" created="2025-01-05T10:08:15.116">
    <ac:txMkLst xmlns:ac="http://schemas.microsoft.com/office/drawing/2013/main/command">
      <pc:docMk xmlns:pc="http://schemas.microsoft.com/office/powerpoint/2013/main/command"/>
      <pc:sldMk xmlns:pc="http://schemas.microsoft.com/office/powerpoint/2013/main/command" cId="1201382527" sldId="279"/>
      <ac:spMk id="3" creationId="{C9F2A52F-AD85-05C4-3BE8-DEC6B8F85109}"/>
      <ac:txMk cp="36" len="24">
        <ac:context len="178" hash="638720403"/>
      </ac:txMk>
    </ac:txMkLst>
    <p188:pos x="4463473" y="843684"/>
    <p188:txBody>
      <a:bodyPr/>
      <a:lstStyle/>
      <a:p>
        <a:r>
          <a:rPr lang="en-IL"/>
          <a:t>Allowing multi-granular analysis to enhance flexibility in process mining.</a:t>
        </a:r>
      </a:p>
    </p188:txBody>
  </p188:cm>
  <p188:cm id="{5A5DFC4E-BE0A-9F42-8C70-76B882147B5E}" authorId="{1A3706BD-CCB0-60C8-6C0E-CA1F2AE884FC}" created="2025-01-05T10:08:29.491">
    <ac:txMkLst xmlns:ac="http://schemas.microsoft.com/office/drawing/2013/main/command">
      <pc:docMk xmlns:pc="http://schemas.microsoft.com/office/powerpoint/2013/main/command"/>
      <pc:sldMk xmlns:pc="http://schemas.microsoft.com/office/powerpoint/2013/main/command" cId="1201382527" sldId="279"/>
      <ac:spMk id="3" creationId="{C9F2A52F-AD85-05C4-3BE8-DEC6B8F85109}"/>
      <ac:txMk cp="0" len="35">
        <ac:context len="178" hash="638720403"/>
      </ac:txMk>
    </ac:txMkLst>
    <p188:pos x="6246091" y="372630"/>
    <p188:txBody>
      <a:bodyPr/>
      <a:lstStyle/>
      <a:p>
        <a:r>
          <a:rPr lang="en-IL"/>
          <a:t>Standardizing process modeling to reduce subjectivity and improve consistency.</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6A2BF2-2904-4BF1-B0BB-E898F8F274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6D464B-27A9-465D-94B8-C484DDEE3427}">
      <dgm:prSet/>
      <dgm:spPr/>
      <dgm:t>
        <a:bodyPr/>
        <a:lstStyle/>
        <a:p>
          <a:r>
            <a:rPr lang="en-US" b="1" dirty="0"/>
            <a:t>Enhanced Decision-Making - </a:t>
          </a:r>
          <a:r>
            <a:rPr lang="en-US" dirty="0"/>
            <a:t>Better understanding of process interventions.</a:t>
          </a:r>
        </a:p>
      </dgm:t>
    </dgm:pt>
    <dgm:pt modelId="{4D38B372-1CFA-436C-A7BF-334658642874}" type="parTrans" cxnId="{EF65DB85-F936-4FAA-849D-F7E2F89A7B51}">
      <dgm:prSet/>
      <dgm:spPr/>
      <dgm:t>
        <a:bodyPr/>
        <a:lstStyle/>
        <a:p>
          <a:endParaRPr lang="en-US"/>
        </a:p>
      </dgm:t>
    </dgm:pt>
    <dgm:pt modelId="{CD3EB2FD-03B8-43E8-B37C-5B951B008682}" type="sibTrans" cxnId="{EF65DB85-F936-4FAA-849D-F7E2F89A7B51}">
      <dgm:prSet/>
      <dgm:spPr/>
      <dgm:t>
        <a:bodyPr/>
        <a:lstStyle/>
        <a:p>
          <a:endParaRPr lang="en-US"/>
        </a:p>
      </dgm:t>
    </dgm:pt>
    <dgm:pt modelId="{004AA7B4-1CFA-42AB-9878-69D4381F872C}">
      <dgm:prSet/>
      <dgm:spPr/>
      <dgm:t>
        <a:bodyPr/>
        <a:lstStyle/>
        <a:p>
          <a:r>
            <a:rPr lang="en-US" b="1" dirty="0"/>
            <a:t>Cost and Resource Efficiency - </a:t>
          </a:r>
          <a:r>
            <a:rPr lang="en-US" dirty="0"/>
            <a:t>Optimize resource allocation and reduce waste.</a:t>
          </a:r>
        </a:p>
      </dgm:t>
    </dgm:pt>
    <dgm:pt modelId="{6A19B797-C0EE-4BE3-B08A-7E5B20C7D15D}" type="parTrans" cxnId="{313503E4-6661-43BF-A6BD-DFFD76C43E0D}">
      <dgm:prSet/>
      <dgm:spPr/>
      <dgm:t>
        <a:bodyPr/>
        <a:lstStyle/>
        <a:p>
          <a:endParaRPr lang="en-US"/>
        </a:p>
      </dgm:t>
    </dgm:pt>
    <dgm:pt modelId="{511BF99C-0233-422E-BF9A-9953AFCF5E02}" type="sibTrans" cxnId="{313503E4-6661-43BF-A6BD-DFFD76C43E0D}">
      <dgm:prSet/>
      <dgm:spPr/>
      <dgm:t>
        <a:bodyPr/>
        <a:lstStyle/>
        <a:p>
          <a:endParaRPr lang="en-US"/>
        </a:p>
      </dgm:t>
    </dgm:pt>
    <dgm:pt modelId="{58B4901B-059D-4ACC-87FB-1DA152EB47A5}">
      <dgm:prSet/>
      <dgm:spPr/>
      <dgm:t>
        <a:bodyPr/>
        <a:lstStyle/>
        <a:p>
          <a:r>
            <a:rPr lang="en-US" b="1" dirty="0"/>
            <a:t>Innovation Enablement - </a:t>
          </a:r>
          <a:r>
            <a:rPr lang="en-US" dirty="0"/>
            <a:t>Accelerate process improvement and redesign.</a:t>
          </a:r>
        </a:p>
      </dgm:t>
    </dgm:pt>
    <dgm:pt modelId="{25983CB2-9065-4A98-987C-BC39738FF161}" type="parTrans" cxnId="{D0C875DC-1B06-42DF-86EC-E83FB0D9C38B}">
      <dgm:prSet/>
      <dgm:spPr/>
      <dgm:t>
        <a:bodyPr/>
        <a:lstStyle/>
        <a:p>
          <a:endParaRPr lang="en-US"/>
        </a:p>
      </dgm:t>
    </dgm:pt>
    <dgm:pt modelId="{C69BC961-8D3B-48C4-9FDC-83231B1CAAAC}" type="sibTrans" cxnId="{D0C875DC-1B06-42DF-86EC-E83FB0D9C38B}">
      <dgm:prSet/>
      <dgm:spPr/>
      <dgm:t>
        <a:bodyPr/>
        <a:lstStyle/>
        <a:p>
          <a:endParaRPr lang="en-US"/>
        </a:p>
      </dgm:t>
    </dgm:pt>
    <dgm:pt modelId="{34779942-4B78-474D-905D-C92551064972}" type="pres">
      <dgm:prSet presAssocID="{846A2BF2-2904-4BF1-B0BB-E898F8F27439}" presName="root" presStyleCnt="0">
        <dgm:presLayoutVars>
          <dgm:dir/>
          <dgm:resizeHandles val="exact"/>
        </dgm:presLayoutVars>
      </dgm:prSet>
      <dgm:spPr/>
    </dgm:pt>
    <dgm:pt modelId="{910221A4-CB76-4371-82D3-AC4B3D5AEEA0}" type="pres">
      <dgm:prSet presAssocID="{8E6D464B-27A9-465D-94B8-C484DDEE3427}" presName="compNode" presStyleCnt="0"/>
      <dgm:spPr/>
    </dgm:pt>
    <dgm:pt modelId="{AB49B4EC-2928-4522-B030-A21A6C44154C}" type="pres">
      <dgm:prSet presAssocID="{8E6D464B-27A9-465D-94B8-C484DDEE3427}" presName="bgRect" presStyleLbl="bgShp" presStyleIdx="0" presStyleCnt="3"/>
      <dgm:spPr/>
    </dgm:pt>
    <dgm:pt modelId="{59AFE13A-F76F-42F0-A089-1AD99AF089DC}" type="pres">
      <dgm:prSet presAssocID="{8E6D464B-27A9-465D-94B8-C484DDEE34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50868A4E-0D1D-4643-BF3F-72F8FB340BBC}" type="pres">
      <dgm:prSet presAssocID="{8E6D464B-27A9-465D-94B8-C484DDEE3427}" presName="spaceRect" presStyleCnt="0"/>
      <dgm:spPr/>
    </dgm:pt>
    <dgm:pt modelId="{1D1C49D9-CA47-4E1E-8A7D-33F4BEBC19C4}" type="pres">
      <dgm:prSet presAssocID="{8E6D464B-27A9-465D-94B8-C484DDEE3427}" presName="parTx" presStyleLbl="revTx" presStyleIdx="0" presStyleCnt="3">
        <dgm:presLayoutVars>
          <dgm:chMax val="0"/>
          <dgm:chPref val="0"/>
        </dgm:presLayoutVars>
      </dgm:prSet>
      <dgm:spPr/>
    </dgm:pt>
    <dgm:pt modelId="{948789EC-68B1-4DFA-A105-8A1AC38E2A8B}" type="pres">
      <dgm:prSet presAssocID="{CD3EB2FD-03B8-43E8-B37C-5B951B008682}" presName="sibTrans" presStyleCnt="0"/>
      <dgm:spPr/>
    </dgm:pt>
    <dgm:pt modelId="{811059F3-036B-49D3-B655-3E417A46C421}" type="pres">
      <dgm:prSet presAssocID="{004AA7B4-1CFA-42AB-9878-69D4381F872C}" presName="compNode" presStyleCnt="0"/>
      <dgm:spPr/>
    </dgm:pt>
    <dgm:pt modelId="{3CF4985E-16FA-4FCA-A51D-7661BCE2DB6E}" type="pres">
      <dgm:prSet presAssocID="{004AA7B4-1CFA-42AB-9878-69D4381F872C}" presName="bgRect" presStyleLbl="bgShp" presStyleIdx="1" presStyleCnt="3"/>
      <dgm:spPr/>
    </dgm:pt>
    <dgm:pt modelId="{89DCDD4B-1B8E-4D17-9898-7B8FD39153B3}" type="pres">
      <dgm:prSet presAssocID="{004AA7B4-1CFA-42AB-9878-69D4381F87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ycle"/>
        </a:ext>
      </dgm:extLst>
    </dgm:pt>
    <dgm:pt modelId="{14EC6B75-355B-49F9-BAD6-AC5E57997212}" type="pres">
      <dgm:prSet presAssocID="{004AA7B4-1CFA-42AB-9878-69D4381F872C}" presName="spaceRect" presStyleCnt="0"/>
      <dgm:spPr/>
    </dgm:pt>
    <dgm:pt modelId="{117B4828-1704-4092-A0D7-C4CA10E17B6C}" type="pres">
      <dgm:prSet presAssocID="{004AA7B4-1CFA-42AB-9878-69D4381F872C}" presName="parTx" presStyleLbl="revTx" presStyleIdx="1" presStyleCnt="3">
        <dgm:presLayoutVars>
          <dgm:chMax val="0"/>
          <dgm:chPref val="0"/>
        </dgm:presLayoutVars>
      </dgm:prSet>
      <dgm:spPr/>
    </dgm:pt>
    <dgm:pt modelId="{44F1355E-74B3-43E5-9040-D1AF9F3912A5}" type="pres">
      <dgm:prSet presAssocID="{511BF99C-0233-422E-BF9A-9953AFCF5E02}" presName="sibTrans" presStyleCnt="0"/>
      <dgm:spPr/>
    </dgm:pt>
    <dgm:pt modelId="{35B70CEF-2E04-4D62-801E-F468AD596986}" type="pres">
      <dgm:prSet presAssocID="{58B4901B-059D-4ACC-87FB-1DA152EB47A5}" presName="compNode" presStyleCnt="0"/>
      <dgm:spPr/>
    </dgm:pt>
    <dgm:pt modelId="{3FBF2351-8F4F-434B-8494-AF4F27011E8F}" type="pres">
      <dgm:prSet presAssocID="{58B4901B-059D-4ACC-87FB-1DA152EB47A5}" presName="bgRect" presStyleLbl="bgShp" presStyleIdx="2" presStyleCnt="3"/>
      <dgm:spPr/>
    </dgm:pt>
    <dgm:pt modelId="{210B076C-BF9F-40AD-A471-7F39D5990932}" type="pres">
      <dgm:prSet presAssocID="{58B4901B-059D-4ACC-87FB-1DA152EB4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C51AAB97-0B9D-4805-B69B-144F42053101}" type="pres">
      <dgm:prSet presAssocID="{58B4901B-059D-4ACC-87FB-1DA152EB47A5}" presName="spaceRect" presStyleCnt="0"/>
      <dgm:spPr/>
    </dgm:pt>
    <dgm:pt modelId="{67E6DE12-AF06-4B6B-94ED-C4FD60B27135}" type="pres">
      <dgm:prSet presAssocID="{58B4901B-059D-4ACC-87FB-1DA152EB47A5}" presName="parTx" presStyleLbl="revTx" presStyleIdx="2" presStyleCnt="3">
        <dgm:presLayoutVars>
          <dgm:chMax val="0"/>
          <dgm:chPref val="0"/>
        </dgm:presLayoutVars>
      </dgm:prSet>
      <dgm:spPr/>
    </dgm:pt>
  </dgm:ptLst>
  <dgm:cxnLst>
    <dgm:cxn modelId="{91DF645C-4A9F-4CDA-B32B-3DC96834F817}" type="presOf" srcId="{8E6D464B-27A9-465D-94B8-C484DDEE3427}" destId="{1D1C49D9-CA47-4E1E-8A7D-33F4BEBC19C4}" srcOrd="0" destOrd="0" presId="urn:microsoft.com/office/officeart/2018/2/layout/IconVerticalSolidList"/>
    <dgm:cxn modelId="{1681F977-5ED8-484D-8CC1-DE14EF2B6E50}" type="presOf" srcId="{846A2BF2-2904-4BF1-B0BB-E898F8F27439}" destId="{34779942-4B78-474D-905D-C92551064972}" srcOrd="0" destOrd="0" presId="urn:microsoft.com/office/officeart/2018/2/layout/IconVerticalSolidList"/>
    <dgm:cxn modelId="{EF65DB85-F936-4FAA-849D-F7E2F89A7B51}" srcId="{846A2BF2-2904-4BF1-B0BB-E898F8F27439}" destId="{8E6D464B-27A9-465D-94B8-C484DDEE3427}" srcOrd="0" destOrd="0" parTransId="{4D38B372-1CFA-436C-A7BF-334658642874}" sibTransId="{CD3EB2FD-03B8-43E8-B37C-5B951B008682}"/>
    <dgm:cxn modelId="{B4147BC8-7314-4F41-B6BD-94BFE3E81CF2}" type="presOf" srcId="{004AA7B4-1CFA-42AB-9878-69D4381F872C}" destId="{117B4828-1704-4092-A0D7-C4CA10E17B6C}" srcOrd="0" destOrd="0" presId="urn:microsoft.com/office/officeart/2018/2/layout/IconVerticalSolidList"/>
    <dgm:cxn modelId="{D87F7FDA-1119-4C69-B47A-6E2E7633A6F2}" type="presOf" srcId="{58B4901B-059D-4ACC-87FB-1DA152EB47A5}" destId="{67E6DE12-AF06-4B6B-94ED-C4FD60B27135}" srcOrd="0" destOrd="0" presId="urn:microsoft.com/office/officeart/2018/2/layout/IconVerticalSolidList"/>
    <dgm:cxn modelId="{D0C875DC-1B06-42DF-86EC-E83FB0D9C38B}" srcId="{846A2BF2-2904-4BF1-B0BB-E898F8F27439}" destId="{58B4901B-059D-4ACC-87FB-1DA152EB47A5}" srcOrd="2" destOrd="0" parTransId="{25983CB2-9065-4A98-987C-BC39738FF161}" sibTransId="{C69BC961-8D3B-48C4-9FDC-83231B1CAAAC}"/>
    <dgm:cxn modelId="{313503E4-6661-43BF-A6BD-DFFD76C43E0D}" srcId="{846A2BF2-2904-4BF1-B0BB-E898F8F27439}" destId="{004AA7B4-1CFA-42AB-9878-69D4381F872C}" srcOrd="1" destOrd="0" parTransId="{6A19B797-C0EE-4BE3-B08A-7E5B20C7D15D}" sibTransId="{511BF99C-0233-422E-BF9A-9953AFCF5E02}"/>
    <dgm:cxn modelId="{1DCFE68C-99BF-4689-8DBB-C755709F91AE}" type="presParOf" srcId="{34779942-4B78-474D-905D-C92551064972}" destId="{910221A4-CB76-4371-82D3-AC4B3D5AEEA0}" srcOrd="0" destOrd="0" presId="urn:microsoft.com/office/officeart/2018/2/layout/IconVerticalSolidList"/>
    <dgm:cxn modelId="{CEE365B8-49B5-4350-826E-323ECDC7B735}" type="presParOf" srcId="{910221A4-CB76-4371-82D3-AC4B3D5AEEA0}" destId="{AB49B4EC-2928-4522-B030-A21A6C44154C}" srcOrd="0" destOrd="0" presId="urn:microsoft.com/office/officeart/2018/2/layout/IconVerticalSolidList"/>
    <dgm:cxn modelId="{41A339CD-FEB4-4471-BD36-A5B18777BF62}" type="presParOf" srcId="{910221A4-CB76-4371-82D3-AC4B3D5AEEA0}" destId="{59AFE13A-F76F-42F0-A089-1AD99AF089DC}" srcOrd="1" destOrd="0" presId="urn:microsoft.com/office/officeart/2018/2/layout/IconVerticalSolidList"/>
    <dgm:cxn modelId="{6C51C0EE-BBD9-4C07-8849-4B4EEFB0D647}" type="presParOf" srcId="{910221A4-CB76-4371-82D3-AC4B3D5AEEA0}" destId="{50868A4E-0D1D-4643-BF3F-72F8FB340BBC}" srcOrd="2" destOrd="0" presId="urn:microsoft.com/office/officeart/2018/2/layout/IconVerticalSolidList"/>
    <dgm:cxn modelId="{80928BF2-5A4D-4D95-9D4C-D0A6CEF8FF4E}" type="presParOf" srcId="{910221A4-CB76-4371-82D3-AC4B3D5AEEA0}" destId="{1D1C49D9-CA47-4E1E-8A7D-33F4BEBC19C4}" srcOrd="3" destOrd="0" presId="urn:microsoft.com/office/officeart/2018/2/layout/IconVerticalSolidList"/>
    <dgm:cxn modelId="{A0B0E659-D27F-47BC-825D-1A33E25AAD08}" type="presParOf" srcId="{34779942-4B78-474D-905D-C92551064972}" destId="{948789EC-68B1-4DFA-A105-8A1AC38E2A8B}" srcOrd="1" destOrd="0" presId="urn:microsoft.com/office/officeart/2018/2/layout/IconVerticalSolidList"/>
    <dgm:cxn modelId="{A9C19AFB-997D-4AA8-ACAE-B3214960EB6E}" type="presParOf" srcId="{34779942-4B78-474D-905D-C92551064972}" destId="{811059F3-036B-49D3-B655-3E417A46C421}" srcOrd="2" destOrd="0" presId="urn:microsoft.com/office/officeart/2018/2/layout/IconVerticalSolidList"/>
    <dgm:cxn modelId="{59A169D8-38AE-4B2E-8CB3-AA3DE06D8288}" type="presParOf" srcId="{811059F3-036B-49D3-B655-3E417A46C421}" destId="{3CF4985E-16FA-4FCA-A51D-7661BCE2DB6E}" srcOrd="0" destOrd="0" presId="urn:microsoft.com/office/officeart/2018/2/layout/IconVerticalSolidList"/>
    <dgm:cxn modelId="{B9E75532-3325-4ED3-BE03-98C809B2639E}" type="presParOf" srcId="{811059F3-036B-49D3-B655-3E417A46C421}" destId="{89DCDD4B-1B8E-4D17-9898-7B8FD39153B3}" srcOrd="1" destOrd="0" presId="urn:microsoft.com/office/officeart/2018/2/layout/IconVerticalSolidList"/>
    <dgm:cxn modelId="{D0EA16AF-9DD5-440F-B2A6-1905553810F5}" type="presParOf" srcId="{811059F3-036B-49D3-B655-3E417A46C421}" destId="{14EC6B75-355B-49F9-BAD6-AC5E57997212}" srcOrd="2" destOrd="0" presId="urn:microsoft.com/office/officeart/2018/2/layout/IconVerticalSolidList"/>
    <dgm:cxn modelId="{38461BC1-3D7B-49C1-A099-4C5E1F38475E}" type="presParOf" srcId="{811059F3-036B-49D3-B655-3E417A46C421}" destId="{117B4828-1704-4092-A0D7-C4CA10E17B6C}" srcOrd="3" destOrd="0" presId="urn:microsoft.com/office/officeart/2018/2/layout/IconVerticalSolidList"/>
    <dgm:cxn modelId="{744F161E-99A2-4160-A652-E82065357E58}" type="presParOf" srcId="{34779942-4B78-474D-905D-C92551064972}" destId="{44F1355E-74B3-43E5-9040-D1AF9F3912A5}" srcOrd="3" destOrd="0" presId="urn:microsoft.com/office/officeart/2018/2/layout/IconVerticalSolidList"/>
    <dgm:cxn modelId="{0D5F8D30-7201-4E82-9852-FD433D49CDC4}" type="presParOf" srcId="{34779942-4B78-474D-905D-C92551064972}" destId="{35B70CEF-2E04-4D62-801E-F468AD596986}" srcOrd="4" destOrd="0" presId="urn:microsoft.com/office/officeart/2018/2/layout/IconVerticalSolidList"/>
    <dgm:cxn modelId="{348618B5-6DBE-43D0-99CA-7FC7F03E3E5E}" type="presParOf" srcId="{35B70CEF-2E04-4D62-801E-F468AD596986}" destId="{3FBF2351-8F4F-434B-8494-AF4F27011E8F}" srcOrd="0" destOrd="0" presId="urn:microsoft.com/office/officeart/2018/2/layout/IconVerticalSolidList"/>
    <dgm:cxn modelId="{5F7B342F-FA94-4A34-9C63-A5B4911F7DE4}" type="presParOf" srcId="{35B70CEF-2E04-4D62-801E-F468AD596986}" destId="{210B076C-BF9F-40AD-A471-7F39D5990932}" srcOrd="1" destOrd="0" presId="urn:microsoft.com/office/officeart/2018/2/layout/IconVerticalSolidList"/>
    <dgm:cxn modelId="{ED68B6DA-9735-445E-AC84-53580E087B5C}" type="presParOf" srcId="{35B70CEF-2E04-4D62-801E-F468AD596986}" destId="{C51AAB97-0B9D-4805-B69B-144F42053101}" srcOrd="2" destOrd="0" presId="urn:microsoft.com/office/officeart/2018/2/layout/IconVerticalSolidList"/>
    <dgm:cxn modelId="{7EDB98ED-9DF2-40B1-B8EC-3FFD74B21952}" type="presParOf" srcId="{35B70CEF-2E04-4D62-801E-F468AD596986}" destId="{67E6DE12-AF06-4B6B-94ED-C4FD60B271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203F76-4CF3-4F92-A6CB-6506AAACBFF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D2B487-CFBA-4863-AA53-75346489E42C}">
      <dgm:prSet/>
      <dgm:spPr/>
      <dgm:t>
        <a:bodyPr/>
        <a:lstStyle/>
        <a:p>
          <a:r>
            <a:rPr lang="en-US" b="1" dirty="0"/>
            <a:t>Data Dependency – garbage in garbage out</a:t>
          </a:r>
          <a:endParaRPr lang="en-US" dirty="0"/>
        </a:p>
      </dgm:t>
    </dgm:pt>
    <dgm:pt modelId="{B2816B60-1A02-49EC-80DB-5039106C3952}" type="parTrans" cxnId="{6776B347-E8AC-4D5E-9E96-A190F79EB04F}">
      <dgm:prSet/>
      <dgm:spPr/>
      <dgm:t>
        <a:bodyPr/>
        <a:lstStyle/>
        <a:p>
          <a:endParaRPr lang="en-US"/>
        </a:p>
      </dgm:t>
    </dgm:pt>
    <dgm:pt modelId="{E274149D-76A6-478F-ABF4-F921B2D2BE55}" type="sibTrans" cxnId="{6776B347-E8AC-4D5E-9E96-A190F79EB04F}">
      <dgm:prSet/>
      <dgm:spPr/>
      <dgm:t>
        <a:bodyPr/>
        <a:lstStyle/>
        <a:p>
          <a:endParaRPr lang="en-US"/>
        </a:p>
      </dgm:t>
    </dgm:pt>
    <dgm:pt modelId="{5F3B7228-794F-47DD-8C49-D5E8213C728C}">
      <dgm:prSet/>
      <dgm:spPr/>
      <dgm:t>
        <a:bodyPr/>
        <a:lstStyle/>
        <a:p>
          <a:r>
            <a:rPr lang="en-US" b="1" dirty="0"/>
            <a:t>Complexity – go figure out everything </a:t>
          </a:r>
          <a:endParaRPr lang="en-US" dirty="0"/>
        </a:p>
      </dgm:t>
    </dgm:pt>
    <dgm:pt modelId="{2BE05A4F-2203-40E7-BBE7-9A6A1D1D2C85}" type="parTrans" cxnId="{688357ED-E8FE-4526-B29E-5EABC76F404A}">
      <dgm:prSet/>
      <dgm:spPr/>
      <dgm:t>
        <a:bodyPr/>
        <a:lstStyle/>
        <a:p>
          <a:endParaRPr lang="en-US"/>
        </a:p>
      </dgm:t>
    </dgm:pt>
    <dgm:pt modelId="{27338A47-E764-4589-AD5F-2881B934F99A}" type="sibTrans" cxnId="{688357ED-E8FE-4526-B29E-5EABC76F404A}">
      <dgm:prSet/>
      <dgm:spPr/>
      <dgm:t>
        <a:bodyPr/>
        <a:lstStyle/>
        <a:p>
          <a:endParaRPr lang="en-US"/>
        </a:p>
      </dgm:t>
    </dgm:pt>
    <dgm:pt modelId="{FFEE9E42-96C3-4C18-B42E-155F0E352D45}">
      <dgm:prSet/>
      <dgm:spPr/>
      <dgm:t>
        <a:bodyPr/>
        <a:lstStyle/>
        <a:p>
          <a:r>
            <a:rPr lang="en-US" b="1" dirty="0"/>
            <a:t>Adoption Barriers -</a:t>
          </a:r>
          <a:r>
            <a:rPr lang="en-US" dirty="0"/>
            <a:t>High initial costs and organizational inertia.</a:t>
          </a:r>
        </a:p>
      </dgm:t>
    </dgm:pt>
    <dgm:pt modelId="{2F64A39E-10F1-4F4F-9855-D104578116D9}" type="parTrans" cxnId="{49CBD680-39E9-40C5-A8CA-CFF01A78E03C}">
      <dgm:prSet/>
      <dgm:spPr/>
      <dgm:t>
        <a:bodyPr/>
        <a:lstStyle/>
        <a:p>
          <a:endParaRPr lang="en-US"/>
        </a:p>
      </dgm:t>
    </dgm:pt>
    <dgm:pt modelId="{F069C1EE-7DE5-4E8C-BD33-69EE3F29F52B}" type="sibTrans" cxnId="{49CBD680-39E9-40C5-A8CA-CFF01A78E03C}">
      <dgm:prSet/>
      <dgm:spPr/>
      <dgm:t>
        <a:bodyPr/>
        <a:lstStyle/>
        <a:p>
          <a:endParaRPr lang="en-US"/>
        </a:p>
      </dgm:t>
    </dgm:pt>
    <dgm:pt modelId="{02C0C02D-BA2A-4D27-90EE-840BD3EFAB29}" type="pres">
      <dgm:prSet presAssocID="{96203F76-4CF3-4F92-A6CB-6506AAACBFF7}" presName="root" presStyleCnt="0">
        <dgm:presLayoutVars>
          <dgm:dir/>
          <dgm:resizeHandles val="exact"/>
        </dgm:presLayoutVars>
      </dgm:prSet>
      <dgm:spPr/>
    </dgm:pt>
    <dgm:pt modelId="{FFAC04A1-F960-413E-8238-6B6F05EC4545}" type="pres">
      <dgm:prSet presAssocID="{A0D2B487-CFBA-4863-AA53-75346489E42C}" presName="compNode" presStyleCnt="0"/>
      <dgm:spPr/>
    </dgm:pt>
    <dgm:pt modelId="{AD59096D-209C-4CA7-B3C3-54E8E0334F40}" type="pres">
      <dgm:prSet presAssocID="{A0D2B487-CFBA-4863-AA53-75346489E42C}" presName="bgRect" presStyleLbl="bgShp" presStyleIdx="0" presStyleCnt="3"/>
      <dgm:spPr/>
    </dgm:pt>
    <dgm:pt modelId="{513FA629-E9D7-43AB-B0BB-9F2A96E00C5E}" type="pres">
      <dgm:prSet presAssocID="{A0D2B487-CFBA-4863-AA53-75346489E4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rbage"/>
        </a:ext>
      </dgm:extLst>
    </dgm:pt>
    <dgm:pt modelId="{AC60A692-C4AC-42A4-AD64-A42DEA6CCC0F}" type="pres">
      <dgm:prSet presAssocID="{A0D2B487-CFBA-4863-AA53-75346489E42C}" presName="spaceRect" presStyleCnt="0"/>
      <dgm:spPr/>
    </dgm:pt>
    <dgm:pt modelId="{47B4EDD2-3A24-4744-851E-0A756FA02345}" type="pres">
      <dgm:prSet presAssocID="{A0D2B487-CFBA-4863-AA53-75346489E42C}" presName="parTx" presStyleLbl="revTx" presStyleIdx="0" presStyleCnt="3">
        <dgm:presLayoutVars>
          <dgm:chMax val="0"/>
          <dgm:chPref val="0"/>
        </dgm:presLayoutVars>
      </dgm:prSet>
      <dgm:spPr/>
    </dgm:pt>
    <dgm:pt modelId="{3C6DED67-CCD5-48F7-A6C6-108735B8B5B2}" type="pres">
      <dgm:prSet presAssocID="{E274149D-76A6-478F-ABF4-F921B2D2BE55}" presName="sibTrans" presStyleCnt="0"/>
      <dgm:spPr/>
    </dgm:pt>
    <dgm:pt modelId="{0FE138F8-4E81-4F63-85F1-E709BC9A37CB}" type="pres">
      <dgm:prSet presAssocID="{5F3B7228-794F-47DD-8C49-D5E8213C728C}" presName="compNode" presStyleCnt="0"/>
      <dgm:spPr/>
    </dgm:pt>
    <dgm:pt modelId="{55BF786A-1094-4629-B3D7-7B1E8D717CC4}" type="pres">
      <dgm:prSet presAssocID="{5F3B7228-794F-47DD-8C49-D5E8213C728C}" presName="bgRect" presStyleLbl="bgShp" presStyleIdx="1" presStyleCnt="3"/>
      <dgm:spPr/>
    </dgm:pt>
    <dgm:pt modelId="{D3EEDBA1-4A8D-408B-B7B6-7598821AA0FB}" type="pres">
      <dgm:prSet presAssocID="{5F3B7228-794F-47DD-8C49-D5E8213C72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
        </a:ext>
      </dgm:extLst>
    </dgm:pt>
    <dgm:pt modelId="{8B7A4572-9510-49E2-9973-EC825BEA0F2F}" type="pres">
      <dgm:prSet presAssocID="{5F3B7228-794F-47DD-8C49-D5E8213C728C}" presName="spaceRect" presStyleCnt="0"/>
      <dgm:spPr/>
    </dgm:pt>
    <dgm:pt modelId="{812AE777-51A4-4541-851E-0DDA9EF7855B}" type="pres">
      <dgm:prSet presAssocID="{5F3B7228-794F-47DD-8C49-D5E8213C728C}" presName="parTx" presStyleLbl="revTx" presStyleIdx="1" presStyleCnt="3">
        <dgm:presLayoutVars>
          <dgm:chMax val="0"/>
          <dgm:chPref val="0"/>
        </dgm:presLayoutVars>
      </dgm:prSet>
      <dgm:spPr/>
    </dgm:pt>
    <dgm:pt modelId="{0B055F49-CBDA-4C64-9603-98402094A69E}" type="pres">
      <dgm:prSet presAssocID="{27338A47-E764-4589-AD5F-2881B934F99A}" presName="sibTrans" presStyleCnt="0"/>
      <dgm:spPr/>
    </dgm:pt>
    <dgm:pt modelId="{9A2DAD54-4B3A-4963-BE32-F57A4B887E8A}" type="pres">
      <dgm:prSet presAssocID="{FFEE9E42-96C3-4C18-B42E-155F0E352D45}" presName="compNode" presStyleCnt="0"/>
      <dgm:spPr/>
    </dgm:pt>
    <dgm:pt modelId="{55184C37-8488-4560-937A-26EC440AF07C}" type="pres">
      <dgm:prSet presAssocID="{FFEE9E42-96C3-4C18-B42E-155F0E352D45}" presName="bgRect" presStyleLbl="bgShp" presStyleIdx="2" presStyleCnt="3"/>
      <dgm:spPr/>
    </dgm:pt>
    <dgm:pt modelId="{897C66A4-6138-4F8B-933F-17F13121185E}" type="pres">
      <dgm:prSet presAssocID="{FFEE9E42-96C3-4C18-B42E-155F0E352D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E1B8298-6B3D-4D7B-B92D-093A24B5BA3C}" type="pres">
      <dgm:prSet presAssocID="{FFEE9E42-96C3-4C18-B42E-155F0E352D45}" presName="spaceRect" presStyleCnt="0"/>
      <dgm:spPr/>
    </dgm:pt>
    <dgm:pt modelId="{AD60461E-8A3C-4921-8008-39C60A6154B1}" type="pres">
      <dgm:prSet presAssocID="{FFEE9E42-96C3-4C18-B42E-155F0E352D45}" presName="parTx" presStyleLbl="revTx" presStyleIdx="2" presStyleCnt="3">
        <dgm:presLayoutVars>
          <dgm:chMax val="0"/>
          <dgm:chPref val="0"/>
        </dgm:presLayoutVars>
      </dgm:prSet>
      <dgm:spPr/>
    </dgm:pt>
  </dgm:ptLst>
  <dgm:cxnLst>
    <dgm:cxn modelId="{19D1872F-F0B3-4BF9-9551-D070B76C3268}" type="presOf" srcId="{FFEE9E42-96C3-4C18-B42E-155F0E352D45}" destId="{AD60461E-8A3C-4921-8008-39C60A6154B1}" srcOrd="0" destOrd="0" presId="urn:microsoft.com/office/officeart/2018/2/layout/IconVerticalSolidList"/>
    <dgm:cxn modelId="{6776B347-E8AC-4D5E-9E96-A190F79EB04F}" srcId="{96203F76-4CF3-4F92-A6CB-6506AAACBFF7}" destId="{A0D2B487-CFBA-4863-AA53-75346489E42C}" srcOrd="0" destOrd="0" parTransId="{B2816B60-1A02-49EC-80DB-5039106C3952}" sibTransId="{E274149D-76A6-478F-ABF4-F921B2D2BE55}"/>
    <dgm:cxn modelId="{6F14336D-2DB0-4A40-8DA9-0B5F50DA66D0}" type="presOf" srcId="{96203F76-4CF3-4F92-A6CB-6506AAACBFF7}" destId="{02C0C02D-BA2A-4D27-90EE-840BD3EFAB29}" srcOrd="0" destOrd="0" presId="urn:microsoft.com/office/officeart/2018/2/layout/IconVerticalSolidList"/>
    <dgm:cxn modelId="{49CBD680-39E9-40C5-A8CA-CFF01A78E03C}" srcId="{96203F76-4CF3-4F92-A6CB-6506AAACBFF7}" destId="{FFEE9E42-96C3-4C18-B42E-155F0E352D45}" srcOrd="2" destOrd="0" parTransId="{2F64A39E-10F1-4F4F-9855-D104578116D9}" sibTransId="{F069C1EE-7DE5-4E8C-BD33-69EE3F29F52B}"/>
    <dgm:cxn modelId="{4C46B68C-3619-48FB-B7D9-0EB33B4A62BC}" type="presOf" srcId="{5F3B7228-794F-47DD-8C49-D5E8213C728C}" destId="{812AE777-51A4-4541-851E-0DDA9EF7855B}" srcOrd="0" destOrd="0" presId="urn:microsoft.com/office/officeart/2018/2/layout/IconVerticalSolidList"/>
    <dgm:cxn modelId="{260447C1-E43A-4005-944B-30FD2E3D10AE}" type="presOf" srcId="{A0D2B487-CFBA-4863-AA53-75346489E42C}" destId="{47B4EDD2-3A24-4744-851E-0A756FA02345}" srcOrd="0" destOrd="0" presId="urn:microsoft.com/office/officeart/2018/2/layout/IconVerticalSolidList"/>
    <dgm:cxn modelId="{688357ED-E8FE-4526-B29E-5EABC76F404A}" srcId="{96203F76-4CF3-4F92-A6CB-6506AAACBFF7}" destId="{5F3B7228-794F-47DD-8C49-D5E8213C728C}" srcOrd="1" destOrd="0" parTransId="{2BE05A4F-2203-40E7-BBE7-9A6A1D1D2C85}" sibTransId="{27338A47-E764-4589-AD5F-2881B934F99A}"/>
    <dgm:cxn modelId="{45E6B5E5-5CA1-407D-812B-3F754518933E}" type="presParOf" srcId="{02C0C02D-BA2A-4D27-90EE-840BD3EFAB29}" destId="{FFAC04A1-F960-413E-8238-6B6F05EC4545}" srcOrd="0" destOrd="0" presId="urn:microsoft.com/office/officeart/2018/2/layout/IconVerticalSolidList"/>
    <dgm:cxn modelId="{B844309B-B33B-4086-8398-CAC649509C06}" type="presParOf" srcId="{FFAC04A1-F960-413E-8238-6B6F05EC4545}" destId="{AD59096D-209C-4CA7-B3C3-54E8E0334F40}" srcOrd="0" destOrd="0" presId="urn:microsoft.com/office/officeart/2018/2/layout/IconVerticalSolidList"/>
    <dgm:cxn modelId="{B1C484CF-DAA8-4D0A-92B3-8785472E1B8C}" type="presParOf" srcId="{FFAC04A1-F960-413E-8238-6B6F05EC4545}" destId="{513FA629-E9D7-43AB-B0BB-9F2A96E00C5E}" srcOrd="1" destOrd="0" presId="urn:microsoft.com/office/officeart/2018/2/layout/IconVerticalSolidList"/>
    <dgm:cxn modelId="{BFD9EE0F-AD64-4305-B6B0-43F1533DAA40}" type="presParOf" srcId="{FFAC04A1-F960-413E-8238-6B6F05EC4545}" destId="{AC60A692-C4AC-42A4-AD64-A42DEA6CCC0F}" srcOrd="2" destOrd="0" presId="urn:microsoft.com/office/officeart/2018/2/layout/IconVerticalSolidList"/>
    <dgm:cxn modelId="{D3AAEB46-5D1A-4A3E-AD9F-3E76E21E09DC}" type="presParOf" srcId="{FFAC04A1-F960-413E-8238-6B6F05EC4545}" destId="{47B4EDD2-3A24-4744-851E-0A756FA02345}" srcOrd="3" destOrd="0" presId="urn:microsoft.com/office/officeart/2018/2/layout/IconVerticalSolidList"/>
    <dgm:cxn modelId="{DAE0ABD1-CF3D-40E6-A5CB-B1771C33912C}" type="presParOf" srcId="{02C0C02D-BA2A-4D27-90EE-840BD3EFAB29}" destId="{3C6DED67-CCD5-48F7-A6C6-108735B8B5B2}" srcOrd="1" destOrd="0" presId="urn:microsoft.com/office/officeart/2018/2/layout/IconVerticalSolidList"/>
    <dgm:cxn modelId="{59C1162E-69B1-469D-9672-15DBE5EF455C}" type="presParOf" srcId="{02C0C02D-BA2A-4D27-90EE-840BD3EFAB29}" destId="{0FE138F8-4E81-4F63-85F1-E709BC9A37CB}" srcOrd="2" destOrd="0" presId="urn:microsoft.com/office/officeart/2018/2/layout/IconVerticalSolidList"/>
    <dgm:cxn modelId="{99427F0F-68A9-4984-8FCD-5B2F3D1FF882}" type="presParOf" srcId="{0FE138F8-4E81-4F63-85F1-E709BC9A37CB}" destId="{55BF786A-1094-4629-B3D7-7B1E8D717CC4}" srcOrd="0" destOrd="0" presId="urn:microsoft.com/office/officeart/2018/2/layout/IconVerticalSolidList"/>
    <dgm:cxn modelId="{E4136864-5D81-494D-82CB-0448E6DA6A75}" type="presParOf" srcId="{0FE138F8-4E81-4F63-85F1-E709BC9A37CB}" destId="{D3EEDBA1-4A8D-408B-B7B6-7598821AA0FB}" srcOrd="1" destOrd="0" presId="urn:microsoft.com/office/officeart/2018/2/layout/IconVerticalSolidList"/>
    <dgm:cxn modelId="{DBEFC9AF-B07B-41E3-AA61-F3B0E6917DFD}" type="presParOf" srcId="{0FE138F8-4E81-4F63-85F1-E709BC9A37CB}" destId="{8B7A4572-9510-49E2-9973-EC825BEA0F2F}" srcOrd="2" destOrd="0" presId="urn:microsoft.com/office/officeart/2018/2/layout/IconVerticalSolidList"/>
    <dgm:cxn modelId="{95FB4CBC-65EA-4DD7-8538-3318B6F19700}" type="presParOf" srcId="{0FE138F8-4E81-4F63-85F1-E709BC9A37CB}" destId="{812AE777-51A4-4541-851E-0DDA9EF7855B}" srcOrd="3" destOrd="0" presId="urn:microsoft.com/office/officeart/2018/2/layout/IconVerticalSolidList"/>
    <dgm:cxn modelId="{9B0D8FDB-8491-45F0-9DE0-795A76F0BC67}" type="presParOf" srcId="{02C0C02D-BA2A-4D27-90EE-840BD3EFAB29}" destId="{0B055F49-CBDA-4C64-9603-98402094A69E}" srcOrd="3" destOrd="0" presId="urn:microsoft.com/office/officeart/2018/2/layout/IconVerticalSolidList"/>
    <dgm:cxn modelId="{9E193FE7-5D77-436F-B6E5-C838E8A39338}" type="presParOf" srcId="{02C0C02D-BA2A-4D27-90EE-840BD3EFAB29}" destId="{9A2DAD54-4B3A-4963-BE32-F57A4B887E8A}" srcOrd="4" destOrd="0" presId="urn:microsoft.com/office/officeart/2018/2/layout/IconVerticalSolidList"/>
    <dgm:cxn modelId="{6FAF2F0D-67A5-498B-B83D-5D49BAC3E66B}" type="presParOf" srcId="{9A2DAD54-4B3A-4963-BE32-F57A4B887E8A}" destId="{55184C37-8488-4560-937A-26EC440AF07C}" srcOrd="0" destOrd="0" presId="urn:microsoft.com/office/officeart/2018/2/layout/IconVerticalSolidList"/>
    <dgm:cxn modelId="{3EDC1073-6E0B-4F70-B8D2-97D896BDD077}" type="presParOf" srcId="{9A2DAD54-4B3A-4963-BE32-F57A4B887E8A}" destId="{897C66A4-6138-4F8B-933F-17F13121185E}" srcOrd="1" destOrd="0" presId="urn:microsoft.com/office/officeart/2018/2/layout/IconVerticalSolidList"/>
    <dgm:cxn modelId="{01FE91B0-6F9F-48A2-8B64-0F46F247D132}" type="presParOf" srcId="{9A2DAD54-4B3A-4963-BE32-F57A4B887E8A}" destId="{3E1B8298-6B3D-4D7B-B92D-093A24B5BA3C}" srcOrd="2" destOrd="0" presId="urn:microsoft.com/office/officeart/2018/2/layout/IconVerticalSolidList"/>
    <dgm:cxn modelId="{97982FA0-55E7-4734-857A-CAFF12BE8065}" type="presParOf" srcId="{9A2DAD54-4B3A-4963-BE32-F57A4B887E8A}" destId="{AD60461E-8A3C-4921-8008-39C60A6154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DD1329-3C46-46E7-B7E2-AAAACF0F315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E4F85BC-FE18-4ACD-A1E9-72513C5A86B8}">
      <dgm:prSet/>
      <dgm:spPr/>
      <dgm:t>
        <a:bodyPr/>
        <a:lstStyle/>
        <a:p>
          <a:r>
            <a:rPr lang="en-US" dirty="0"/>
            <a:t>Digital Twins have transformative potential for BPM.</a:t>
          </a:r>
        </a:p>
      </dgm:t>
    </dgm:pt>
    <dgm:pt modelId="{BE96F21E-D701-4B4A-A90E-11677213375C}" type="parTrans" cxnId="{68968A83-2A99-4356-BE6B-D368944CD9F5}">
      <dgm:prSet/>
      <dgm:spPr/>
      <dgm:t>
        <a:bodyPr/>
        <a:lstStyle/>
        <a:p>
          <a:endParaRPr lang="en-US"/>
        </a:p>
      </dgm:t>
    </dgm:pt>
    <dgm:pt modelId="{390E0F11-8007-45A9-A764-BB773D7DF820}" type="sibTrans" cxnId="{68968A83-2A99-4356-BE6B-D368944CD9F5}">
      <dgm:prSet/>
      <dgm:spPr/>
      <dgm:t>
        <a:bodyPr/>
        <a:lstStyle/>
        <a:p>
          <a:endParaRPr lang="en-US"/>
        </a:p>
      </dgm:t>
    </dgm:pt>
    <dgm:pt modelId="{F1E97C24-B25A-4C43-985F-BAC1D7CDCFB6}">
      <dgm:prSet/>
      <dgm:spPr/>
      <dgm:t>
        <a:bodyPr/>
        <a:lstStyle/>
        <a:p>
          <a:r>
            <a:rPr lang="en-US" dirty="0"/>
            <a:t>Overcoming challenges is essential for leveraging their full capabilities</a:t>
          </a:r>
        </a:p>
      </dgm:t>
    </dgm:pt>
    <dgm:pt modelId="{F267085B-AFEF-46C8-8EF6-0331849D235C}" type="parTrans" cxnId="{66C6ECB1-22E0-49B2-967B-64FBFB7A86E5}">
      <dgm:prSet/>
      <dgm:spPr/>
      <dgm:t>
        <a:bodyPr/>
        <a:lstStyle/>
        <a:p>
          <a:endParaRPr lang="en-US"/>
        </a:p>
      </dgm:t>
    </dgm:pt>
    <dgm:pt modelId="{EC20E684-D56C-4916-8962-9C42E8519ACD}" type="sibTrans" cxnId="{66C6ECB1-22E0-49B2-967B-64FBFB7A86E5}">
      <dgm:prSet/>
      <dgm:spPr/>
      <dgm:t>
        <a:bodyPr/>
        <a:lstStyle/>
        <a:p>
          <a:endParaRPr lang="en-US"/>
        </a:p>
      </dgm:t>
    </dgm:pt>
    <dgm:pt modelId="{8754C382-E903-435D-BA9A-6A008635B01D}">
      <dgm:prSet/>
      <dgm:spPr/>
      <dgm:t>
        <a:bodyPr/>
        <a:lstStyle/>
        <a:p>
          <a:r>
            <a:rPr lang="en-US" b="1" dirty="0"/>
            <a:t>Continued research and innovation will make digital twins more accessible and impactful.</a:t>
          </a:r>
          <a:endParaRPr lang="en-US" dirty="0"/>
        </a:p>
      </dgm:t>
    </dgm:pt>
    <dgm:pt modelId="{2E2B270D-7DE6-433B-8DF5-31F328DB0446}" type="parTrans" cxnId="{D1C67D78-5EBB-48AF-BCFD-55DB88E07C25}">
      <dgm:prSet/>
      <dgm:spPr/>
      <dgm:t>
        <a:bodyPr/>
        <a:lstStyle/>
        <a:p>
          <a:endParaRPr lang="en-US"/>
        </a:p>
      </dgm:t>
    </dgm:pt>
    <dgm:pt modelId="{C612B019-E183-4F59-AD78-26EC636AE212}" type="sibTrans" cxnId="{D1C67D78-5EBB-48AF-BCFD-55DB88E07C25}">
      <dgm:prSet/>
      <dgm:spPr/>
      <dgm:t>
        <a:bodyPr/>
        <a:lstStyle/>
        <a:p>
          <a:endParaRPr lang="en-US"/>
        </a:p>
      </dgm:t>
    </dgm:pt>
    <dgm:pt modelId="{BD4D5552-9620-7A42-B2C4-02B56AC3C9D9}" type="pres">
      <dgm:prSet presAssocID="{B9DD1329-3C46-46E7-B7E2-AAAACF0F3150}" presName="linear" presStyleCnt="0">
        <dgm:presLayoutVars>
          <dgm:animLvl val="lvl"/>
          <dgm:resizeHandles val="exact"/>
        </dgm:presLayoutVars>
      </dgm:prSet>
      <dgm:spPr/>
    </dgm:pt>
    <dgm:pt modelId="{9091C67A-D6D8-0948-8700-0F5D219F78A7}" type="pres">
      <dgm:prSet presAssocID="{2E4F85BC-FE18-4ACD-A1E9-72513C5A86B8}" presName="parentText" presStyleLbl="node1" presStyleIdx="0" presStyleCnt="3">
        <dgm:presLayoutVars>
          <dgm:chMax val="0"/>
          <dgm:bulletEnabled val="1"/>
        </dgm:presLayoutVars>
      </dgm:prSet>
      <dgm:spPr/>
    </dgm:pt>
    <dgm:pt modelId="{2F4D818C-1DF8-E04D-A80E-9AD2CF5DD14D}" type="pres">
      <dgm:prSet presAssocID="{390E0F11-8007-45A9-A764-BB773D7DF820}" presName="spacer" presStyleCnt="0"/>
      <dgm:spPr/>
    </dgm:pt>
    <dgm:pt modelId="{79A07A52-CFCD-BD43-AC0C-004DCDE0AB8C}" type="pres">
      <dgm:prSet presAssocID="{F1E97C24-B25A-4C43-985F-BAC1D7CDCFB6}" presName="parentText" presStyleLbl="node1" presStyleIdx="1" presStyleCnt="3">
        <dgm:presLayoutVars>
          <dgm:chMax val="0"/>
          <dgm:bulletEnabled val="1"/>
        </dgm:presLayoutVars>
      </dgm:prSet>
      <dgm:spPr/>
    </dgm:pt>
    <dgm:pt modelId="{C1683D6E-6792-D748-BA25-7D40BB1A03F0}" type="pres">
      <dgm:prSet presAssocID="{EC20E684-D56C-4916-8962-9C42E8519ACD}" presName="spacer" presStyleCnt="0"/>
      <dgm:spPr/>
    </dgm:pt>
    <dgm:pt modelId="{18B1A729-D5C9-9A43-9449-09BF37450C0A}" type="pres">
      <dgm:prSet presAssocID="{8754C382-E903-435D-BA9A-6A008635B01D}" presName="parentText" presStyleLbl="node1" presStyleIdx="2" presStyleCnt="3">
        <dgm:presLayoutVars>
          <dgm:chMax val="0"/>
          <dgm:bulletEnabled val="1"/>
        </dgm:presLayoutVars>
      </dgm:prSet>
      <dgm:spPr/>
    </dgm:pt>
  </dgm:ptLst>
  <dgm:cxnLst>
    <dgm:cxn modelId="{C2841307-974D-744D-99A9-3308AF102517}" type="presOf" srcId="{F1E97C24-B25A-4C43-985F-BAC1D7CDCFB6}" destId="{79A07A52-CFCD-BD43-AC0C-004DCDE0AB8C}" srcOrd="0" destOrd="0" presId="urn:microsoft.com/office/officeart/2005/8/layout/vList2"/>
    <dgm:cxn modelId="{794B3E46-B151-C142-9722-98ED8856DAC3}" type="presOf" srcId="{B9DD1329-3C46-46E7-B7E2-AAAACF0F3150}" destId="{BD4D5552-9620-7A42-B2C4-02B56AC3C9D9}" srcOrd="0" destOrd="0" presId="urn:microsoft.com/office/officeart/2005/8/layout/vList2"/>
    <dgm:cxn modelId="{661F136A-665C-8D4A-A9AB-75EAF9851B83}" type="presOf" srcId="{2E4F85BC-FE18-4ACD-A1E9-72513C5A86B8}" destId="{9091C67A-D6D8-0948-8700-0F5D219F78A7}" srcOrd="0" destOrd="0" presId="urn:microsoft.com/office/officeart/2005/8/layout/vList2"/>
    <dgm:cxn modelId="{D1C67D78-5EBB-48AF-BCFD-55DB88E07C25}" srcId="{B9DD1329-3C46-46E7-B7E2-AAAACF0F3150}" destId="{8754C382-E903-435D-BA9A-6A008635B01D}" srcOrd="2" destOrd="0" parTransId="{2E2B270D-7DE6-433B-8DF5-31F328DB0446}" sibTransId="{C612B019-E183-4F59-AD78-26EC636AE212}"/>
    <dgm:cxn modelId="{68968A83-2A99-4356-BE6B-D368944CD9F5}" srcId="{B9DD1329-3C46-46E7-B7E2-AAAACF0F3150}" destId="{2E4F85BC-FE18-4ACD-A1E9-72513C5A86B8}" srcOrd="0" destOrd="0" parTransId="{BE96F21E-D701-4B4A-A90E-11677213375C}" sibTransId="{390E0F11-8007-45A9-A764-BB773D7DF820}"/>
    <dgm:cxn modelId="{66C6ECB1-22E0-49B2-967B-64FBFB7A86E5}" srcId="{B9DD1329-3C46-46E7-B7E2-AAAACF0F3150}" destId="{F1E97C24-B25A-4C43-985F-BAC1D7CDCFB6}" srcOrd="1" destOrd="0" parTransId="{F267085B-AFEF-46C8-8EF6-0331849D235C}" sibTransId="{EC20E684-D56C-4916-8962-9C42E8519ACD}"/>
    <dgm:cxn modelId="{DBCD63D2-8B63-A64E-AA3A-EA3460F34860}" type="presOf" srcId="{8754C382-E903-435D-BA9A-6A008635B01D}" destId="{18B1A729-D5C9-9A43-9449-09BF37450C0A}" srcOrd="0" destOrd="0" presId="urn:microsoft.com/office/officeart/2005/8/layout/vList2"/>
    <dgm:cxn modelId="{EBCCB6A7-0841-644E-B90F-8751B6CC7D57}" type="presParOf" srcId="{BD4D5552-9620-7A42-B2C4-02B56AC3C9D9}" destId="{9091C67A-D6D8-0948-8700-0F5D219F78A7}" srcOrd="0" destOrd="0" presId="urn:microsoft.com/office/officeart/2005/8/layout/vList2"/>
    <dgm:cxn modelId="{792C64E4-A872-E442-89B6-38F4ABEE201F}" type="presParOf" srcId="{BD4D5552-9620-7A42-B2C4-02B56AC3C9D9}" destId="{2F4D818C-1DF8-E04D-A80E-9AD2CF5DD14D}" srcOrd="1" destOrd="0" presId="urn:microsoft.com/office/officeart/2005/8/layout/vList2"/>
    <dgm:cxn modelId="{6F3FEE2E-9BEF-EA43-A0DF-3A3FB011B432}" type="presParOf" srcId="{BD4D5552-9620-7A42-B2C4-02B56AC3C9D9}" destId="{79A07A52-CFCD-BD43-AC0C-004DCDE0AB8C}" srcOrd="2" destOrd="0" presId="urn:microsoft.com/office/officeart/2005/8/layout/vList2"/>
    <dgm:cxn modelId="{3A0F8AD6-59A1-B249-923B-86FE8D751F3B}" type="presParOf" srcId="{BD4D5552-9620-7A42-B2C4-02B56AC3C9D9}" destId="{C1683D6E-6792-D748-BA25-7D40BB1A03F0}" srcOrd="3" destOrd="0" presId="urn:microsoft.com/office/officeart/2005/8/layout/vList2"/>
    <dgm:cxn modelId="{7F69369D-CBA9-404D-8609-9E5B84B72621}" type="presParOf" srcId="{BD4D5552-9620-7A42-B2C4-02B56AC3C9D9}" destId="{18B1A729-D5C9-9A43-9449-09BF37450C0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9B4EC-2928-4522-B030-A21A6C44154C}">
      <dsp:nvSpPr>
        <dsp:cNvPr id="0" name=""/>
        <dsp:cNvSpPr/>
      </dsp:nvSpPr>
      <dsp:spPr>
        <a:xfrm>
          <a:off x="0" y="713"/>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FE13A-F76F-42F0-A089-1AD99AF089DC}">
      <dsp:nvSpPr>
        <dsp:cNvPr id="0" name=""/>
        <dsp:cNvSpPr/>
      </dsp:nvSpPr>
      <dsp:spPr>
        <a:xfrm>
          <a:off x="504919" y="376273"/>
          <a:ext cx="918035" cy="9180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1C49D9-CA47-4E1E-8A7D-33F4BEBC19C4}">
      <dsp:nvSpPr>
        <dsp:cNvPr id="0" name=""/>
        <dsp:cNvSpPr/>
      </dsp:nvSpPr>
      <dsp:spPr>
        <a:xfrm>
          <a:off x="1927873" y="713"/>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977900">
            <a:lnSpc>
              <a:spcPct val="90000"/>
            </a:lnSpc>
            <a:spcBef>
              <a:spcPct val="0"/>
            </a:spcBef>
            <a:spcAft>
              <a:spcPct val="35000"/>
            </a:spcAft>
            <a:buNone/>
          </a:pPr>
          <a:r>
            <a:rPr lang="en-US" sz="2200" b="1" kern="1200" dirty="0"/>
            <a:t>Enhanced Decision-Making - </a:t>
          </a:r>
          <a:r>
            <a:rPr lang="en-US" sz="2200" kern="1200" dirty="0"/>
            <a:t>Better understanding of process interventions.</a:t>
          </a:r>
        </a:p>
      </dsp:txBody>
      <dsp:txXfrm>
        <a:off x="1927873" y="713"/>
        <a:ext cx="4245535" cy="1669154"/>
      </dsp:txXfrm>
    </dsp:sp>
    <dsp:sp modelId="{3CF4985E-16FA-4FCA-A51D-7661BCE2DB6E}">
      <dsp:nvSpPr>
        <dsp:cNvPr id="0" name=""/>
        <dsp:cNvSpPr/>
      </dsp:nvSpPr>
      <dsp:spPr>
        <a:xfrm>
          <a:off x="0" y="2087157"/>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CDD4B-1B8E-4D17-9898-7B8FD39153B3}">
      <dsp:nvSpPr>
        <dsp:cNvPr id="0" name=""/>
        <dsp:cNvSpPr/>
      </dsp:nvSpPr>
      <dsp:spPr>
        <a:xfrm>
          <a:off x="504919" y="2462716"/>
          <a:ext cx="918035" cy="9180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7B4828-1704-4092-A0D7-C4CA10E17B6C}">
      <dsp:nvSpPr>
        <dsp:cNvPr id="0" name=""/>
        <dsp:cNvSpPr/>
      </dsp:nvSpPr>
      <dsp:spPr>
        <a:xfrm>
          <a:off x="1927873" y="2087157"/>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977900">
            <a:lnSpc>
              <a:spcPct val="90000"/>
            </a:lnSpc>
            <a:spcBef>
              <a:spcPct val="0"/>
            </a:spcBef>
            <a:spcAft>
              <a:spcPct val="35000"/>
            </a:spcAft>
            <a:buNone/>
          </a:pPr>
          <a:r>
            <a:rPr lang="en-US" sz="2200" b="1" kern="1200" dirty="0"/>
            <a:t>Cost and Resource Efficiency - </a:t>
          </a:r>
          <a:r>
            <a:rPr lang="en-US" sz="2200" kern="1200" dirty="0"/>
            <a:t>Optimize resource allocation and reduce waste.</a:t>
          </a:r>
        </a:p>
      </dsp:txBody>
      <dsp:txXfrm>
        <a:off x="1927873" y="2087157"/>
        <a:ext cx="4245535" cy="1669154"/>
      </dsp:txXfrm>
    </dsp:sp>
    <dsp:sp modelId="{3FBF2351-8F4F-434B-8494-AF4F27011E8F}">
      <dsp:nvSpPr>
        <dsp:cNvPr id="0" name=""/>
        <dsp:cNvSpPr/>
      </dsp:nvSpPr>
      <dsp:spPr>
        <a:xfrm>
          <a:off x="0" y="4173600"/>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0B076C-BF9F-40AD-A471-7F39D5990932}">
      <dsp:nvSpPr>
        <dsp:cNvPr id="0" name=""/>
        <dsp:cNvSpPr/>
      </dsp:nvSpPr>
      <dsp:spPr>
        <a:xfrm>
          <a:off x="504919" y="4549160"/>
          <a:ext cx="918035" cy="9180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E6DE12-AF06-4B6B-94ED-C4FD60B27135}">
      <dsp:nvSpPr>
        <dsp:cNvPr id="0" name=""/>
        <dsp:cNvSpPr/>
      </dsp:nvSpPr>
      <dsp:spPr>
        <a:xfrm>
          <a:off x="1927873" y="4173600"/>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977900">
            <a:lnSpc>
              <a:spcPct val="90000"/>
            </a:lnSpc>
            <a:spcBef>
              <a:spcPct val="0"/>
            </a:spcBef>
            <a:spcAft>
              <a:spcPct val="35000"/>
            </a:spcAft>
            <a:buNone/>
          </a:pPr>
          <a:r>
            <a:rPr lang="en-US" sz="2200" b="1" kern="1200" dirty="0"/>
            <a:t>Innovation Enablement - </a:t>
          </a:r>
          <a:r>
            <a:rPr lang="en-US" sz="2200" kern="1200" dirty="0"/>
            <a:t>Accelerate process improvement and redesign.</a:t>
          </a:r>
        </a:p>
      </dsp:txBody>
      <dsp:txXfrm>
        <a:off x="1927873" y="4173600"/>
        <a:ext cx="4245535" cy="1669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9096D-209C-4CA7-B3C3-54E8E0334F40}">
      <dsp:nvSpPr>
        <dsp:cNvPr id="0" name=""/>
        <dsp:cNvSpPr/>
      </dsp:nvSpPr>
      <dsp:spPr>
        <a:xfrm>
          <a:off x="0" y="713"/>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3FA629-E9D7-43AB-B0BB-9F2A96E00C5E}">
      <dsp:nvSpPr>
        <dsp:cNvPr id="0" name=""/>
        <dsp:cNvSpPr/>
      </dsp:nvSpPr>
      <dsp:spPr>
        <a:xfrm>
          <a:off x="504919" y="376273"/>
          <a:ext cx="918035" cy="9180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B4EDD2-3A24-4744-851E-0A756FA02345}">
      <dsp:nvSpPr>
        <dsp:cNvPr id="0" name=""/>
        <dsp:cNvSpPr/>
      </dsp:nvSpPr>
      <dsp:spPr>
        <a:xfrm>
          <a:off x="1927873" y="713"/>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US" sz="2500" b="1" kern="1200" dirty="0"/>
            <a:t>Data Dependency – garbage in garbage out</a:t>
          </a:r>
          <a:endParaRPr lang="en-US" sz="2500" kern="1200" dirty="0"/>
        </a:p>
      </dsp:txBody>
      <dsp:txXfrm>
        <a:off x="1927873" y="713"/>
        <a:ext cx="4245535" cy="1669154"/>
      </dsp:txXfrm>
    </dsp:sp>
    <dsp:sp modelId="{55BF786A-1094-4629-B3D7-7B1E8D717CC4}">
      <dsp:nvSpPr>
        <dsp:cNvPr id="0" name=""/>
        <dsp:cNvSpPr/>
      </dsp:nvSpPr>
      <dsp:spPr>
        <a:xfrm>
          <a:off x="0" y="2087157"/>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EEDBA1-4A8D-408B-B7B6-7598821AA0FB}">
      <dsp:nvSpPr>
        <dsp:cNvPr id="0" name=""/>
        <dsp:cNvSpPr/>
      </dsp:nvSpPr>
      <dsp:spPr>
        <a:xfrm>
          <a:off x="504919" y="2462716"/>
          <a:ext cx="918035" cy="9180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2AE777-51A4-4541-851E-0DDA9EF7855B}">
      <dsp:nvSpPr>
        <dsp:cNvPr id="0" name=""/>
        <dsp:cNvSpPr/>
      </dsp:nvSpPr>
      <dsp:spPr>
        <a:xfrm>
          <a:off x="1927873" y="2087157"/>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US" sz="2500" b="1" kern="1200" dirty="0"/>
            <a:t>Complexity – go figure out everything </a:t>
          </a:r>
          <a:endParaRPr lang="en-US" sz="2500" kern="1200" dirty="0"/>
        </a:p>
      </dsp:txBody>
      <dsp:txXfrm>
        <a:off x="1927873" y="2087157"/>
        <a:ext cx="4245535" cy="1669154"/>
      </dsp:txXfrm>
    </dsp:sp>
    <dsp:sp modelId="{55184C37-8488-4560-937A-26EC440AF07C}">
      <dsp:nvSpPr>
        <dsp:cNvPr id="0" name=""/>
        <dsp:cNvSpPr/>
      </dsp:nvSpPr>
      <dsp:spPr>
        <a:xfrm>
          <a:off x="0" y="4173600"/>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C66A4-6138-4F8B-933F-17F13121185E}">
      <dsp:nvSpPr>
        <dsp:cNvPr id="0" name=""/>
        <dsp:cNvSpPr/>
      </dsp:nvSpPr>
      <dsp:spPr>
        <a:xfrm>
          <a:off x="504919" y="4549160"/>
          <a:ext cx="918035" cy="9180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60461E-8A3C-4921-8008-39C60A6154B1}">
      <dsp:nvSpPr>
        <dsp:cNvPr id="0" name=""/>
        <dsp:cNvSpPr/>
      </dsp:nvSpPr>
      <dsp:spPr>
        <a:xfrm>
          <a:off x="1927873" y="4173600"/>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US" sz="2500" b="1" kern="1200" dirty="0"/>
            <a:t>Adoption Barriers -</a:t>
          </a:r>
          <a:r>
            <a:rPr lang="en-US" sz="2500" kern="1200" dirty="0"/>
            <a:t>High initial costs and organizational inertia.</a:t>
          </a:r>
        </a:p>
      </dsp:txBody>
      <dsp:txXfrm>
        <a:off x="1927873" y="4173600"/>
        <a:ext cx="4245535" cy="1669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1C67A-D6D8-0948-8700-0F5D219F78A7}">
      <dsp:nvSpPr>
        <dsp:cNvPr id="0" name=""/>
        <dsp:cNvSpPr/>
      </dsp:nvSpPr>
      <dsp:spPr>
        <a:xfrm>
          <a:off x="0" y="341096"/>
          <a:ext cx="6173409" cy="16666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Digital Twins have transformative potential for BPM.</a:t>
          </a:r>
        </a:p>
      </dsp:txBody>
      <dsp:txXfrm>
        <a:off x="81360" y="422456"/>
        <a:ext cx="6010689" cy="1503945"/>
      </dsp:txXfrm>
    </dsp:sp>
    <dsp:sp modelId="{79A07A52-CFCD-BD43-AC0C-004DCDE0AB8C}">
      <dsp:nvSpPr>
        <dsp:cNvPr id="0" name=""/>
        <dsp:cNvSpPr/>
      </dsp:nvSpPr>
      <dsp:spPr>
        <a:xfrm>
          <a:off x="0" y="2088402"/>
          <a:ext cx="6173409" cy="1666665"/>
        </a:xfrm>
        <a:prstGeom prst="roundRect">
          <a:avLst/>
        </a:prstGeom>
        <a:solidFill>
          <a:schemeClr val="accent2">
            <a:hueOff val="-930502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Overcoming challenges is essential for leveraging their full capabilities</a:t>
          </a:r>
        </a:p>
      </dsp:txBody>
      <dsp:txXfrm>
        <a:off x="81360" y="2169762"/>
        <a:ext cx="6010689" cy="1503945"/>
      </dsp:txXfrm>
    </dsp:sp>
    <dsp:sp modelId="{18B1A729-D5C9-9A43-9449-09BF37450C0A}">
      <dsp:nvSpPr>
        <dsp:cNvPr id="0" name=""/>
        <dsp:cNvSpPr/>
      </dsp:nvSpPr>
      <dsp:spPr>
        <a:xfrm>
          <a:off x="0" y="3835707"/>
          <a:ext cx="6173409" cy="1666665"/>
        </a:xfrm>
        <a:prstGeom prst="roundRect">
          <a:avLst/>
        </a:prstGeom>
        <a:solidFill>
          <a:schemeClr val="accent2">
            <a:hueOff val="-1861004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Continued research and innovation will make digital twins more accessible and impactful.</a:t>
          </a:r>
          <a:endParaRPr lang="en-US" sz="2800" kern="1200" dirty="0"/>
        </a:p>
      </dsp:txBody>
      <dsp:txXfrm>
        <a:off x="81360" y="3917067"/>
        <a:ext cx="6010689" cy="15039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E18737-2F41-EC43-848C-BB9EF86B2300}" type="datetimeFigureOut">
              <a:rPr lang="en-IL" smtClean="0"/>
              <a:t>20/01/2025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2DF29-D298-E24C-B674-855E46621975}" type="slidenum">
              <a:rPr lang="en-IL" smtClean="0"/>
              <a:t>‹#›</a:t>
            </a:fld>
            <a:endParaRPr lang="en-IL"/>
          </a:p>
        </p:txBody>
      </p:sp>
    </p:spTree>
    <p:extLst>
      <p:ext uri="{BB962C8B-B14F-4D97-AF65-F5344CB8AC3E}">
        <p14:creationId xmlns:p14="http://schemas.microsoft.com/office/powerpoint/2010/main" val="406685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9 BPM Challengles</a:t>
            </a:r>
          </a:p>
          <a:p>
            <a:r>
              <a:rPr lang="en-IL" dirty="0"/>
              <a:t>Transformative BPM solution</a:t>
            </a:r>
          </a:p>
        </p:txBody>
      </p:sp>
      <p:sp>
        <p:nvSpPr>
          <p:cNvPr id="4" name="Slide Number Placeholder 3"/>
          <p:cNvSpPr>
            <a:spLocks noGrp="1"/>
          </p:cNvSpPr>
          <p:nvPr>
            <p:ph type="sldNum" sz="quarter" idx="5"/>
          </p:nvPr>
        </p:nvSpPr>
        <p:spPr/>
        <p:txBody>
          <a:bodyPr/>
          <a:lstStyle/>
          <a:p>
            <a:fld id="{B8A2DF29-D298-E24C-B674-855E46621975}" type="slidenum">
              <a:rPr lang="en-IL" smtClean="0"/>
              <a:t>2</a:t>
            </a:fld>
            <a:endParaRPr lang="en-IL"/>
          </a:p>
        </p:txBody>
      </p:sp>
    </p:spTree>
    <p:extLst>
      <p:ext uri="{BB962C8B-B14F-4D97-AF65-F5344CB8AC3E}">
        <p14:creationId xmlns:p14="http://schemas.microsoft.com/office/powerpoint/2010/main" val="179053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BPM-Driven Value Creation from Data</a:t>
            </a:r>
            <a:r>
              <a:rPr lang="en-US" dirty="0"/>
              <a:t>: Overcoming socio-technical barriers to harness data effectively for business transformation.</a:t>
            </a:r>
          </a:p>
          <a:p>
            <a:r>
              <a:rPr lang="en-US" b="1" dirty="0"/>
              <a:t>Expansive BPM</a:t>
            </a:r>
            <a:r>
              <a:rPr lang="en-US" dirty="0"/>
              <a:t>: Managing interconnected processes holistically instead of isolated, siloed approaches.</a:t>
            </a:r>
          </a:p>
          <a:p>
            <a:r>
              <a:rPr lang="en-US" b="1" dirty="0"/>
              <a:t>Automated Process (Re-)Design</a:t>
            </a:r>
            <a:r>
              <a:rPr lang="en-US" dirty="0"/>
              <a:t>: Developing automated tools for process innovation to reduce reliance on human creativity.</a:t>
            </a:r>
          </a:p>
          <a:p>
            <a:r>
              <a:rPr lang="en-US" b="1" dirty="0"/>
              <a:t>Constructing Digital Twins</a:t>
            </a:r>
            <a:r>
              <a:rPr lang="en-US" dirty="0"/>
              <a:t>: Creating accurate virtual models of processes to simulate and optimize performance.</a:t>
            </a:r>
          </a:p>
          <a:p>
            <a:endParaRPr lang="en-IL" dirty="0"/>
          </a:p>
        </p:txBody>
      </p:sp>
      <p:sp>
        <p:nvSpPr>
          <p:cNvPr id="4" name="Slide Number Placeholder 3"/>
          <p:cNvSpPr>
            <a:spLocks noGrp="1"/>
          </p:cNvSpPr>
          <p:nvPr>
            <p:ph type="sldNum" sz="quarter" idx="5"/>
          </p:nvPr>
        </p:nvSpPr>
        <p:spPr/>
        <p:txBody>
          <a:bodyPr/>
          <a:lstStyle/>
          <a:p>
            <a:fld id="{B8A2DF29-D298-E24C-B674-855E46621975}" type="slidenum">
              <a:rPr lang="en-IL" smtClean="0"/>
              <a:t>4</a:t>
            </a:fld>
            <a:endParaRPr lang="en-IL"/>
          </a:p>
        </p:txBody>
      </p:sp>
    </p:spTree>
    <p:extLst>
      <p:ext uri="{BB962C8B-B14F-4D97-AF65-F5344CB8AC3E}">
        <p14:creationId xmlns:p14="http://schemas.microsoft.com/office/powerpoint/2010/main" val="2181742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Objectivity in Process Descriptions</a:t>
            </a:r>
            <a:r>
              <a:rPr lang="en-US" dirty="0"/>
              <a:t>: Standardizing process modeling to reduce subjectivity and improve consistency.</a:t>
            </a:r>
          </a:p>
          <a:p>
            <a:r>
              <a:rPr lang="en-US" b="1" dirty="0"/>
              <a:t>Fixed Granularity Levels</a:t>
            </a:r>
            <a:r>
              <a:rPr lang="en-US" dirty="0"/>
              <a:t>: Allowing multi-granular analysis to enhance flexibility in process mining.</a:t>
            </a:r>
          </a:p>
          <a:p>
            <a:r>
              <a:rPr lang="en-US" b="1" dirty="0"/>
              <a:t>Augmenting Process Mining with Common Sense</a:t>
            </a:r>
            <a:r>
              <a:rPr lang="en-US" dirty="0"/>
              <a:t>: Integrating domain knowledge to make process mining results more reliable and actionable.</a:t>
            </a:r>
          </a:p>
          <a:p>
            <a:r>
              <a:rPr lang="en-US" b="1" dirty="0"/>
              <a:t>Worker-Centric Process Management</a:t>
            </a:r>
            <a:r>
              <a:rPr lang="en-US" dirty="0"/>
              <a:t>: Designing tools that seamlessly integrate into workers' natural workflows to improve usability and efficiency.</a:t>
            </a:r>
          </a:p>
          <a:p>
            <a:r>
              <a:rPr lang="en-US" b="1" dirty="0"/>
              <a:t>Mining Processes Using Stochastic Data</a:t>
            </a:r>
            <a:r>
              <a:rPr lang="en-US" dirty="0"/>
              <a:t>: Handling probabilistic and uncertain data for better conformance checking and analysis.</a:t>
            </a:r>
          </a:p>
          <a:p>
            <a:endParaRPr lang="en-IL" dirty="0"/>
          </a:p>
        </p:txBody>
      </p:sp>
      <p:sp>
        <p:nvSpPr>
          <p:cNvPr id="4" name="Slide Number Placeholder 3"/>
          <p:cNvSpPr>
            <a:spLocks noGrp="1"/>
          </p:cNvSpPr>
          <p:nvPr>
            <p:ph type="sldNum" sz="quarter" idx="5"/>
          </p:nvPr>
        </p:nvSpPr>
        <p:spPr/>
        <p:txBody>
          <a:bodyPr/>
          <a:lstStyle/>
          <a:p>
            <a:fld id="{B8A2DF29-D298-E24C-B674-855E46621975}" type="slidenum">
              <a:rPr lang="en-IL" smtClean="0"/>
              <a:t>5</a:t>
            </a:fld>
            <a:endParaRPr lang="en-IL"/>
          </a:p>
        </p:txBody>
      </p:sp>
    </p:spTree>
    <p:extLst>
      <p:ext uri="{BB962C8B-B14F-4D97-AF65-F5344CB8AC3E}">
        <p14:creationId xmlns:p14="http://schemas.microsoft.com/office/powerpoint/2010/main" val="3922087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Example from Fabios and the changes in food prod</a:t>
            </a:r>
          </a:p>
          <a:p>
            <a:r>
              <a:rPr lang="en-US" dirty="0"/>
              <a:t>C</a:t>
            </a:r>
            <a:r>
              <a:rPr lang="en-IL" dirty="0"/>
              <a:t>omputation of the school calander</a:t>
            </a:r>
          </a:p>
        </p:txBody>
      </p:sp>
      <p:sp>
        <p:nvSpPr>
          <p:cNvPr id="4" name="Slide Number Placeholder 3"/>
          <p:cNvSpPr>
            <a:spLocks noGrp="1"/>
          </p:cNvSpPr>
          <p:nvPr>
            <p:ph type="sldNum" sz="quarter" idx="5"/>
          </p:nvPr>
        </p:nvSpPr>
        <p:spPr/>
        <p:txBody>
          <a:bodyPr/>
          <a:lstStyle/>
          <a:p>
            <a:fld id="{B8A2DF29-D298-E24C-B674-855E46621975}" type="slidenum">
              <a:rPr lang="en-IL" smtClean="0"/>
              <a:t>8</a:t>
            </a:fld>
            <a:endParaRPr lang="en-IL"/>
          </a:p>
        </p:txBody>
      </p:sp>
    </p:spTree>
    <p:extLst>
      <p:ext uri="{BB962C8B-B14F-4D97-AF65-F5344CB8AC3E}">
        <p14:creationId xmlns:p14="http://schemas.microsoft.com/office/powerpoint/2010/main" val="700198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Identification of Nine Key BPM Challenges</a:t>
            </a:r>
            <a:r>
              <a:rPr lang="en-US" dirty="0"/>
              <a:t>:</a:t>
            </a:r>
          </a:p>
          <a:p>
            <a:pPr>
              <a:buFont typeface="Arial" panose="020B0604020202020204" pitchFamily="34" charset="0"/>
              <a:buChar char="•"/>
            </a:pPr>
            <a:r>
              <a:rPr lang="en-US" dirty="0"/>
              <a:t>Challenges include overcoming socio-technical barriers, automating process redesign, creating digital twins, and managing interconnected processes.</a:t>
            </a:r>
          </a:p>
          <a:p>
            <a:r>
              <a:rPr lang="en-US" b="1" dirty="0"/>
              <a:t>Insights on BPM Scalability</a:t>
            </a:r>
            <a:r>
              <a:rPr lang="en-US" dirty="0"/>
              <a:t>:</a:t>
            </a:r>
          </a:p>
          <a:p>
            <a:pPr>
              <a:buFont typeface="Arial" panose="020B0604020202020204" pitchFamily="34" charset="0"/>
              <a:buChar char="•"/>
            </a:pPr>
            <a:r>
              <a:rPr lang="en-US" dirty="0"/>
              <a:t>Current BPM methods are often siloed, requiring more holistic approaches to manage large-scale and interconnected systems effectively.</a:t>
            </a:r>
          </a:p>
          <a:p>
            <a:r>
              <a:rPr lang="en-US" b="1" dirty="0"/>
              <a:t>Role of Digital Twins</a:t>
            </a:r>
            <a:r>
              <a:rPr lang="en-US" dirty="0"/>
              <a:t>:</a:t>
            </a:r>
          </a:p>
          <a:p>
            <a:pPr>
              <a:buFont typeface="Arial" panose="020B0604020202020204" pitchFamily="34" charset="0"/>
              <a:buChar char="•"/>
            </a:pPr>
            <a:r>
              <a:rPr lang="en-US" dirty="0"/>
              <a:t>Digital Twins are highlighted as a transformative tool, enabling simulation, optimization, and real-time analysis of business processes.</a:t>
            </a:r>
          </a:p>
          <a:p>
            <a:endParaRPr lang="en-IL" dirty="0"/>
          </a:p>
        </p:txBody>
      </p:sp>
      <p:sp>
        <p:nvSpPr>
          <p:cNvPr id="4" name="Slide Number Placeholder 3"/>
          <p:cNvSpPr>
            <a:spLocks noGrp="1"/>
          </p:cNvSpPr>
          <p:nvPr>
            <p:ph type="sldNum" sz="quarter" idx="5"/>
          </p:nvPr>
        </p:nvSpPr>
        <p:spPr/>
        <p:txBody>
          <a:bodyPr/>
          <a:lstStyle/>
          <a:p>
            <a:fld id="{B8A2DF29-D298-E24C-B674-855E46621975}" type="slidenum">
              <a:rPr lang="en-IL" smtClean="0"/>
              <a:t>20</a:t>
            </a:fld>
            <a:endParaRPr lang="en-IL"/>
          </a:p>
        </p:txBody>
      </p:sp>
    </p:spTree>
    <p:extLst>
      <p:ext uri="{BB962C8B-B14F-4D97-AF65-F5344CB8AC3E}">
        <p14:creationId xmlns:p14="http://schemas.microsoft.com/office/powerpoint/2010/main" val="2886391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Identification of Critical BPM Challenges</a:t>
            </a:r>
            <a:r>
              <a:rPr lang="en-US" dirty="0"/>
              <a:t>:</a:t>
            </a:r>
          </a:p>
          <a:p>
            <a:pPr>
              <a:buFont typeface="Arial" panose="020B0604020202020204" pitchFamily="34" charset="0"/>
              <a:buChar char="•"/>
            </a:pPr>
            <a:r>
              <a:rPr lang="en-US" dirty="0"/>
              <a:t>Highlighted nine transformative challenges that need to be addressed to advance Business Process Management in the digital era.</a:t>
            </a:r>
          </a:p>
          <a:p>
            <a:r>
              <a:rPr lang="en-US" b="1" dirty="0"/>
              <a:t>Focus on Innovation and Holistic Approaches</a:t>
            </a:r>
            <a:r>
              <a:rPr lang="en-US" dirty="0"/>
              <a:t>:</a:t>
            </a:r>
          </a:p>
          <a:p>
            <a:pPr>
              <a:buFont typeface="Arial" panose="020B0604020202020204" pitchFamily="34" charset="0"/>
              <a:buChar char="•"/>
            </a:pPr>
            <a:r>
              <a:rPr lang="en-US" dirty="0"/>
              <a:t>Shifted the focus from incremental improvements to tackling large-scale, interconnected issues in BPM.</a:t>
            </a:r>
          </a:p>
          <a:p>
            <a:r>
              <a:rPr lang="en-US" b="1" dirty="0"/>
              <a:t>Integration of Digital Twins and Advanced Techniques</a:t>
            </a:r>
            <a:r>
              <a:rPr lang="en-US" dirty="0"/>
              <a:t>:</a:t>
            </a:r>
          </a:p>
          <a:p>
            <a:pPr>
              <a:buFont typeface="Arial" panose="020B0604020202020204" pitchFamily="34" charset="0"/>
              <a:buChar char="•"/>
            </a:pPr>
            <a:r>
              <a:rPr lang="en-US" dirty="0"/>
              <a:t>Emphasized the potential of Digital Twins and predictive analytics to revolutionize process design and optimization.</a:t>
            </a:r>
          </a:p>
          <a:p>
            <a:r>
              <a:rPr lang="en-US" b="1" dirty="0"/>
              <a:t>Bridging the Gap Between Theory and Practice</a:t>
            </a:r>
            <a:r>
              <a:rPr lang="en-US" dirty="0"/>
              <a:t>:</a:t>
            </a:r>
          </a:p>
          <a:p>
            <a:pPr>
              <a:buFont typeface="Arial" panose="020B0604020202020204" pitchFamily="34" charset="0"/>
              <a:buChar char="•"/>
            </a:pPr>
            <a:r>
              <a:rPr lang="en-US" dirty="0"/>
              <a:t>Encouraged collaboration between academia and industry to solve practical BPM problems with innovative solutions.</a:t>
            </a:r>
          </a:p>
          <a:p>
            <a:r>
              <a:rPr lang="en-US" b="1" dirty="0"/>
              <a:t>Framework for Future BPM Research</a:t>
            </a:r>
            <a:r>
              <a:rPr lang="en-US" dirty="0"/>
              <a:t>:</a:t>
            </a:r>
          </a:p>
          <a:p>
            <a:pPr>
              <a:buFont typeface="Arial" panose="020B0604020202020204" pitchFamily="34" charset="0"/>
              <a:buChar char="•"/>
            </a:pPr>
            <a:r>
              <a:rPr lang="en-US" dirty="0"/>
              <a:t>Provided a roadmap for researchers to address emerging challenges, ensuring BPM remains relevant and impactful in a rapidly changing business environment.</a:t>
            </a:r>
          </a:p>
          <a:p>
            <a:endParaRPr lang="en-IL" dirty="0"/>
          </a:p>
        </p:txBody>
      </p:sp>
      <p:sp>
        <p:nvSpPr>
          <p:cNvPr id="4" name="Slide Number Placeholder 3"/>
          <p:cNvSpPr>
            <a:spLocks noGrp="1"/>
          </p:cNvSpPr>
          <p:nvPr>
            <p:ph type="sldNum" sz="quarter" idx="5"/>
          </p:nvPr>
        </p:nvSpPr>
        <p:spPr/>
        <p:txBody>
          <a:bodyPr/>
          <a:lstStyle/>
          <a:p>
            <a:fld id="{B8A2DF29-D298-E24C-B674-855E46621975}" type="slidenum">
              <a:rPr lang="en-IL" smtClean="0"/>
              <a:t>22</a:t>
            </a:fld>
            <a:endParaRPr lang="en-IL"/>
          </a:p>
        </p:txBody>
      </p:sp>
    </p:spTree>
    <p:extLst>
      <p:ext uri="{BB962C8B-B14F-4D97-AF65-F5344CB8AC3E}">
        <p14:creationId xmlns:p14="http://schemas.microsoft.com/office/powerpoint/2010/main" val="2068154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B8A2DF29-D298-E24C-B674-855E46621975}" type="slidenum">
              <a:rPr lang="en-IL" smtClean="0"/>
              <a:t>24</a:t>
            </a:fld>
            <a:endParaRPr lang="en-IL"/>
          </a:p>
        </p:txBody>
      </p:sp>
    </p:spTree>
    <p:extLst>
      <p:ext uri="{BB962C8B-B14F-4D97-AF65-F5344CB8AC3E}">
        <p14:creationId xmlns:p14="http://schemas.microsoft.com/office/powerpoint/2010/main" val="2285004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1/20/25</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45882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1/20/25</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0272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1/20/25</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5601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1/20/25</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959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1/20/25</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85559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1/20/25</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9272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1/20/25</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7785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1/20/25</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6812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1/20/25</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00516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1/20/25</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9385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1/20/25</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0339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1/20/25</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045855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11_CEAE0C89.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14_9369658A.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2_3A637CF6.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17_479BA47F.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attern of flowers on a gray background&#10;&#10;Description automatically generated">
            <a:extLst>
              <a:ext uri="{FF2B5EF4-FFF2-40B4-BE49-F238E27FC236}">
                <a16:creationId xmlns:a16="http://schemas.microsoft.com/office/drawing/2014/main" id="{D2F45D7F-FBA5-2F79-E0F6-3B0168458561}"/>
              </a:ext>
            </a:extLst>
          </p:cNvPr>
          <p:cNvPicPr>
            <a:picLocks noChangeAspect="1"/>
          </p:cNvPicPr>
          <p:nvPr/>
        </p:nvPicPr>
        <p:blipFill>
          <a:blip r:embed="rId2">
            <a:alphaModFix amt="70000"/>
          </a:blip>
          <a:srcRect t="26316" r="-1" b="19853"/>
          <a:stretch/>
        </p:blipFill>
        <p:spPr>
          <a:xfrm>
            <a:off x="20" y="10"/>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FEDECF10-89B3-64F4-1B2D-97D6CA9D17E4}"/>
              </a:ext>
            </a:extLst>
          </p:cNvPr>
          <p:cNvSpPr>
            <a:spLocks noGrp="1"/>
          </p:cNvSpPr>
          <p:nvPr>
            <p:ph type="ctrTitle"/>
          </p:nvPr>
        </p:nvSpPr>
        <p:spPr>
          <a:xfrm>
            <a:off x="994404" y="731041"/>
            <a:ext cx="10191942" cy="3173034"/>
          </a:xfrm>
        </p:spPr>
        <p:txBody>
          <a:bodyPr>
            <a:normAutofit/>
          </a:bodyPr>
          <a:lstStyle/>
          <a:p>
            <a:pPr>
              <a:lnSpc>
                <a:spcPct val="90000"/>
              </a:lnSpc>
            </a:pPr>
            <a:r>
              <a:rPr lang="en-US" sz="5600" dirty="0">
                <a:solidFill>
                  <a:srgbClr val="FFFFFF"/>
                </a:solidFill>
              </a:rPr>
              <a:t>The biggest business process management problems to solve before we die</a:t>
            </a:r>
            <a:endParaRPr lang="en-IL" sz="5600" dirty="0">
              <a:solidFill>
                <a:srgbClr val="FFFFFF"/>
              </a:solidFill>
            </a:endParaRPr>
          </a:p>
        </p:txBody>
      </p:sp>
      <p:sp>
        <p:nvSpPr>
          <p:cNvPr id="3" name="Subtitle 2">
            <a:extLst>
              <a:ext uri="{FF2B5EF4-FFF2-40B4-BE49-F238E27FC236}">
                <a16:creationId xmlns:a16="http://schemas.microsoft.com/office/drawing/2014/main" id="{142F990C-FB0F-CC34-F1F1-459654E4CB89}"/>
              </a:ext>
            </a:extLst>
          </p:cNvPr>
          <p:cNvSpPr>
            <a:spLocks noGrp="1"/>
          </p:cNvSpPr>
          <p:nvPr>
            <p:ph type="subTitle" idx="1"/>
          </p:nvPr>
        </p:nvSpPr>
        <p:spPr>
          <a:xfrm>
            <a:off x="1524000" y="4069354"/>
            <a:ext cx="9144000" cy="1265285"/>
          </a:xfrm>
        </p:spPr>
        <p:txBody>
          <a:bodyPr>
            <a:normAutofit/>
          </a:bodyPr>
          <a:lstStyle/>
          <a:p>
            <a:r>
              <a:rPr lang="en-US" sz="2200" b="0" i="0" dirty="0" err="1">
                <a:solidFill>
                  <a:srgbClr val="FFFFFF"/>
                </a:solidFill>
                <a:effectLst/>
                <a:latin typeface="ElsevierSans"/>
              </a:rPr>
              <a:t>Izack</a:t>
            </a:r>
            <a:r>
              <a:rPr lang="en-US" sz="2200" b="0" i="0" dirty="0">
                <a:solidFill>
                  <a:srgbClr val="FFFFFF"/>
                </a:solidFill>
                <a:effectLst/>
                <a:latin typeface="ElsevierSans"/>
              </a:rPr>
              <a:t> Cohen</a:t>
            </a:r>
            <a:r>
              <a:rPr lang="en-IL" sz="2200" b="0" i="0" dirty="0">
                <a:solidFill>
                  <a:srgbClr val="FFFFFF"/>
                </a:solidFill>
                <a:effectLst/>
                <a:latin typeface="ElsevierSans"/>
              </a:rPr>
              <a:t> and others 😁</a:t>
            </a:r>
            <a:endParaRPr lang="en-US" sz="2200" b="0" i="0" dirty="0">
              <a:solidFill>
                <a:srgbClr val="FFFFFF"/>
              </a:solidFill>
              <a:effectLst/>
              <a:latin typeface="ElsevierSans"/>
            </a:endParaRP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767444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E017-FE81-A30A-7D4E-F5F679F3A625}"/>
              </a:ext>
            </a:extLst>
          </p:cNvPr>
          <p:cNvSpPr>
            <a:spLocks noGrp="1"/>
          </p:cNvSpPr>
          <p:nvPr>
            <p:ph type="title"/>
          </p:nvPr>
        </p:nvSpPr>
        <p:spPr/>
        <p:txBody>
          <a:bodyPr>
            <a:normAutofit/>
          </a:bodyPr>
          <a:lstStyle/>
          <a:p>
            <a:r>
              <a:rPr lang="en-US" b="1" dirty="0"/>
              <a:t>Applications of Digital Twins</a:t>
            </a:r>
            <a:endParaRPr lang="en-IL" dirty="0"/>
          </a:p>
        </p:txBody>
      </p:sp>
      <p:sp>
        <p:nvSpPr>
          <p:cNvPr id="3" name="Content Placeholder 2">
            <a:extLst>
              <a:ext uri="{FF2B5EF4-FFF2-40B4-BE49-F238E27FC236}">
                <a16:creationId xmlns:a16="http://schemas.microsoft.com/office/drawing/2014/main" id="{F71FE0D2-2404-7DD4-52C3-1BDC224004AA}"/>
              </a:ext>
            </a:extLst>
          </p:cNvPr>
          <p:cNvSpPr>
            <a:spLocks noGrp="1"/>
          </p:cNvSpPr>
          <p:nvPr>
            <p:ph idx="1"/>
          </p:nvPr>
        </p:nvSpPr>
        <p:spPr/>
        <p:txBody>
          <a:bodyPr/>
          <a:lstStyle/>
          <a:p>
            <a:r>
              <a:rPr lang="en-US" b="1" dirty="0"/>
              <a:t>Decision-Making Tool</a:t>
            </a:r>
            <a:endParaRPr lang="en-US" dirty="0"/>
          </a:p>
          <a:p>
            <a:r>
              <a:rPr lang="en-US" b="1" dirty="0"/>
              <a:t>Automation and Optimization</a:t>
            </a:r>
            <a:endParaRPr lang="en-US" dirty="0"/>
          </a:p>
          <a:p>
            <a:r>
              <a:rPr lang="en-US" b="1" dirty="0"/>
              <a:t>Real-Time Insights</a:t>
            </a:r>
            <a:endParaRPr lang="en-US" dirty="0"/>
          </a:p>
          <a:p>
            <a:endParaRPr lang="en-IL" dirty="0"/>
          </a:p>
        </p:txBody>
      </p:sp>
    </p:spTree>
    <p:extLst>
      <p:ext uri="{BB962C8B-B14F-4D97-AF65-F5344CB8AC3E}">
        <p14:creationId xmlns:p14="http://schemas.microsoft.com/office/powerpoint/2010/main" val="89207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6"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37"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3891DD69-737E-B899-A755-8235C8E20D85}"/>
              </a:ext>
            </a:extLst>
          </p:cNvPr>
          <p:cNvSpPr>
            <a:spLocks noGrp="1"/>
          </p:cNvSpPr>
          <p:nvPr>
            <p:ph type="title"/>
          </p:nvPr>
        </p:nvSpPr>
        <p:spPr>
          <a:xfrm>
            <a:off x="1198182" y="559813"/>
            <a:ext cx="3980254" cy="5577934"/>
          </a:xfrm>
        </p:spPr>
        <p:txBody>
          <a:bodyPr>
            <a:normAutofit/>
          </a:bodyPr>
          <a:lstStyle/>
          <a:p>
            <a:r>
              <a:rPr lang="en-US" b="1" dirty="0"/>
              <a:t>Potential Benefits</a:t>
            </a:r>
            <a:endParaRPr lang="en-IL" dirty="0"/>
          </a:p>
        </p:txBody>
      </p:sp>
      <p:grpSp>
        <p:nvGrpSpPr>
          <p:cNvPr id="45"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4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3"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4" name="Content Placeholder 2">
            <a:extLst>
              <a:ext uri="{FF2B5EF4-FFF2-40B4-BE49-F238E27FC236}">
                <a16:creationId xmlns:a16="http://schemas.microsoft.com/office/drawing/2014/main" id="{FC6A2242-FA9D-3208-6300-43A04E0352EE}"/>
              </a:ext>
            </a:extLst>
          </p:cNvPr>
          <p:cNvGraphicFramePr>
            <a:graphicFrameLocks noGrp="1"/>
          </p:cNvGraphicFramePr>
          <p:nvPr>
            <p:ph idx="1"/>
            <p:extLst>
              <p:ext uri="{D42A27DB-BD31-4B8C-83A1-F6EECF244321}">
                <p14:modId xmlns:p14="http://schemas.microsoft.com/office/powerpoint/2010/main" val="3888977330"/>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073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1A446F5B-7A67-3E14-9711-16684DEA57C7}"/>
              </a:ext>
            </a:extLst>
          </p:cNvPr>
          <p:cNvSpPr>
            <a:spLocks noGrp="1"/>
          </p:cNvSpPr>
          <p:nvPr>
            <p:ph type="title"/>
          </p:nvPr>
        </p:nvSpPr>
        <p:spPr>
          <a:xfrm>
            <a:off x="1198182" y="559813"/>
            <a:ext cx="3980254" cy="5577934"/>
          </a:xfrm>
        </p:spPr>
        <p:txBody>
          <a:bodyPr>
            <a:normAutofit/>
          </a:bodyPr>
          <a:lstStyle/>
          <a:p>
            <a:r>
              <a:rPr lang="en-US" b="1" dirty="0"/>
              <a:t>Critical Challenges</a:t>
            </a:r>
            <a:endParaRPr lang="en-IL" dirty="0"/>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8187127A-A022-384F-C947-FD139C6EB1DE}"/>
              </a:ext>
            </a:extLst>
          </p:cNvPr>
          <p:cNvGraphicFramePr>
            <a:graphicFrameLocks noGrp="1"/>
          </p:cNvGraphicFramePr>
          <p:nvPr>
            <p:ph idx="1"/>
            <p:extLst>
              <p:ext uri="{D42A27DB-BD31-4B8C-83A1-F6EECF244321}">
                <p14:modId xmlns:p14="http://schemas.microsoft.com/office/powerpoint/2010/main" val="1880150954"/>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5821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1192C3-6FCB-5B05-7FE4-752F9BC5629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9E3F09E5-022D-5254-7BBB-69BEC050F15A}"/>
              </a:ext>
            </a:extLst>
          </p:cNvPr>
          <p:cNvSpPr>
            <a:spLocks noGrp="1"/>
          </p:cNvSpPr>
          <p:nvPr>
            <p:ph type="title"/>
          </p:nvPr>
        </p:nvSpPr>
        <p:spPr>
          <a:xfrm>
            <a:off x="1198182" y="559813"/>
            <a:ext cx="3980254" cy="5577934"/>
          </a:xfrm>
        </p:spPr>
        <p:txBody>
          <a:bodyPr>
            <a:normAutofit/>
          </a:bodyPr>
          <a:lstStyle/>
          <a:p>
            <a:r>
              <a:rPr lang="en-US" b="1" dirty="0"/>
              <a:t>Conclusion</a:t>
            </a:r>
            <a:endParaRPr lang="en-IL" dirty="0"/>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410D12DA-C0E4-FB82-1023-A4BFD379CF69}"/>
              </a:ext>
            </a:extLst>
          </p:cNvPr>
          <p:cNvGraphicFramePr>
            <a:graphicFrameLocks noGrp="1"/>
          </p:cNvGraphicFramePr>
          <p:nvPr>
            <p:ph idx="1"/>
            <p:extLst>
              <p:ext uri="{D42A27DB-BD31-4B8C-83A1-F6EECF244321}">
                <p14:modId xmlns:p14="http://schemas.microsoft.com/office/powerpoint/2010/main" val="906927853"/>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35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DF588-70B7-A38D-E543-3E8F93C9D48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on a stage giving a presentation to a group of people&#10;&#10;Description automatically generated">
            <a:extLst>
              <a:ext uri="{FF2B5EF4-FFF2-40B4-BE49-F238E27FC236}">
                <a16:creationId xmlns:a16="http://schemas.microsoft.com/office/drawing/2014/main" id="{8D39E4C9-9558-D9A4-EBAB-56A2A5BD2AC7}"/>
              </a:ext>
            </a:extLst>
          </p:cNvPr>
          <p:cNvPicPr>
            <a:picLocks noChangeAspect="1"/>
          </p:cNvPicPr>
          <p:nvPr/>
        </p:nvPicPr>
        <p:blipFill>
          <a:blip r:embed="rId2">
            <a:alphaModFix amt="60000"/>
          </a:blip>
          <a:srcRect t="34284" r="-1" b="9463"/>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8B249F3-349D-B389-9C99-92A3FEFB2645}"/>
              </a:ext>
            </a:extLst>
          </p:cNvPr>
          <p:cNvSpPr>
            <a:spLocks noGrp="1"/>
          </p:cNvSpPr>
          <p:nvPr>
            <p:ph type="title"/>
          </p:nvPr>
        </p:nvSpPr>
        <p:spPr>
          <a:xfrm>
            <a:off x="1198181" y="726066"/>
            <a:ext cx="4795282" cy="5018227"/>
          </a:xfrm>
        </p:spPr>
        <p:txBody>
          <a:bodyPr anchor="ctr">
            <a:normAutofit/>
          </a:bodyPr>
          <a:lstStyle/>
          <a:p>
            <a:r>
              <a:rPr lang="en-US" b="1" dirty="0">
                <a:solidFill>
                  <a:srgbClr val="FFFFFF"/>
                </a:solidFill>
              </a:rPr>
              <a:t>BPM-Driven Value Creation from Data</a:t>
            </a:r>
            <a:endParaRPr lang="en-IL" dirty="0">
              <a:solidFill>
                <a:srgbClr val="FFFFFF"/>
              </a:solidFill>
            </a:endParaRP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4A1CBAB5-3A48-5369-C37F-CC6E7C6B8028}"/>
              </a:ext>
            </a:extLst>
          </p:cNvPr>
          <p:cNvSpPr>
            <a:spLocks noGrp="1"/>
          </p:cNvSpPr>
          <p:nvPr>
            <p:ph idx="1"/>
          </p:nvPr>
        </p:nvSpPr>
        <p:spPr>
          <a:xfrm>
            <a:off x="6195372" y="726538"/>
            <a:ext cx="4977905" cy="5017076"/>
          </a:xfrm>
        </p:spPr>
        <p:txBody>
          <a:bodyPr anchor="ctr">
            <a:normAutofit/>
          </a:bodyPr>
          <a:lstStyle/>
          <a:p>
            <a:r>
              <a:rPr lang="en-US" sz="2000" b="1" dirty="0">
                <a:solidFill>
                  <a:srgbClr val="FFFFFF"/>
                </a:solidFill>
                <a:highlight>
                  <a:srgbClr val="000000"/>
                </a:highlight>
              </a:rPr>
              <a:t>Why do you think organizations struggle to leverage data effectively despite having access to advanced technology?</a:t>
            </a:r>
            <a:br>
              <a:rPr lang="en-US" sz="2000" b="1" dirty="0">
                <a:solidFill>
                  <a:srgbClr val="FFFFFF"/>
                </a:solidFill>
                <a:highlight>
                  <a:srgbClr val="000000"/>
                </a:highlight>
              </a:rPr>
            </a:br>
            <a:endParaRPr lang="en-IL" sz="2000" b="1" dirty="0">
              <a:solidFill>
                <a:srgbClr val="FFFFFF"/>
              </a:solidFill>
              <a:highlight>
                <a:srgbClr val="000000"/>
              </a:highlight>
            </a:endParaRPr>
          </a:p>
        </p:txBody>
      </p:sp>
    </p:spTree>
    <p:extLst>
      <p:ext uri="{BB962C8B-B14F-4D97-AF65-F5344CB8AC3E}">
        <p14:creationId xmlns:p14="http://schemas.microsoft.com/office/powerpoint/2010/main" val="1616801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A3CCB-AC4C-804F-49D6-A883283F9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427F5-C46C-CF02-93DB-86B2F0FA795B}"/>
              </a:ext>
            </a:extLst>
          </p:cNvPr>
          <p:cNvSpPr>
            <a:spLocks noGrp="1"/>
          </p:cNvSpPr>
          <p:nvPr>
            <p:ph type="title"/>
          </p:nvPr>
        </p:nvSpPr>
        <p:spPr/>
        <p:txBody>
          <a:bodyPr/>
          <a:lstStyle/>
          <a:p>
            <a:r>
              <a:rPr lang="en-IL" dirty="0"/>
              <a:t>Share an example</a:t>
            </a:r>
          </a:p>
        </p:txBody>
      </p:sp>
      <p:sp>
        <p:nvSpPr>
          <p:cNvPr id="3" name="Content Placeholder 2">
            <a:extLst>
              <a:ext uri="{FF2B5EF4-FFF2-40B4-BE49-F238E27FC236}">
                <a16:creationId xmlns:a16="http://schemas.microsoft.com/office/drawing/2014/main" id="{A9B56477-9F12-3C7D-8DB2-FDBFC23F5529}"/>
              </a:ext>
            </a:extLst>
          </p:cNvPr>
          <p:cNvSpPr>
            <a:spLocks noGrp="1"/>
          </p:cNvSpPr>
          <p:nvPr>
            <p:ph idx="1"/>
          </p:nvPr>
        </p:nvSpPr>
        <p:spPr/>
        <p:txBody>
          <a:bodyPr/>
          <a:lstStyle/>
          <a:p>
            <a:r>
              <a:rPr lang="en-US" dirty="0"/>
              <a:t>Share examples of how your organization (or one you know) uses or fails to use data effectively. What can be improved?</a:t>
            </a:r>
            <a:endParaRPr lang="en-IL" dirty="0"/>
          </a:p>
        </p:txBody>
      </p:sp>
    </p:spTree>
    <p:extLst>
      <p:ext uri="{BB962C8B-B14F-4D97-AF65-F5344CB8AC3E}">
        <p14:creationId xmlns:p14="http://schemas.microsoft.com/office/powerpoint/2010/main" val="1702272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nging into a bottle on stage with a crowd of people&#10;&#10;Description automatically generated">
            <a:extLst>
              <a:ext uri="{FF2B5EF4-FFF2-40B4-BE49-F238E27FC236}">
                <a16:creationId xmlns:a16="http://schemas.microsoft.com/office/drawing/2014/main" id="{327C2769-A471-BD15-1C33-A5EE0FAC13B6}"/>
              </a:ext>
            </a:extLst>
          </p:cNvPr>
          <p:cNvPicPr>
            <a:picLocks noChangeAspect="1"/>
          </p:cNvPicPr>
          <p:nvPr/>
        </p:nvPicPr>
        <p:blipFill>
          <a:blip r:embed="rId2">
            <a:alphaModFix amt="60000"/>
          </a:blip>
          <a:srcRect t="14931" r="-1" b="28816"/>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2AE38A2-D01B-FC45-6DBB-15AA6B4FAE12}"/>
              </a:ext>
            </a:extLst>
          </p:cNvPr>
          <p:cNvSpPr>
            <a:spLocks noGrp="1"/>
          </p:cNvSpPr>
          <p:nvPr>
            <p:ph type="title"/>
          </p:nvPr>
        </p:nvSpPr>
        <p:spPr>
          <a:xfrm>
            <a:off x="1198181" y="726066"/>
            <a:ext cx="4795282" cy="5018227"/>
          </a:xfrm>
        </p:spPr>
        <p:txBody>
          <a:bodyPr anchor="ctr">
            <a:normAutofit/>
          </a:bodyPr>
          <a:lstStyle/>
          <a:p>
            <a:r>
              <a:rPr lang="en-US" dirty="0">
                <a:solidFill>
                  <a:srgbClr val="FFFFFF"/>
                </a:solidFill>
              </a:rPr>
              <a:t>Coca-Cola’s “New Coke” Launch (1985)</a:t>
            </a:r>
            <a:endParaRPr lang="en-IL" dirty="0">
              <a:solidFill>
                <a:srgbClr val="FFFFFF"/>
              </a:solidFill>
            </a:endParaRP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E6310152-9851-7EAA-2977-EC39CB30A4B5}"/>
              </a:ext>
            </a:extLst>
          </p:cNvPr>
          <p:cNvSpPr>
            <a:spLocks noGrp="1"/>
          </p:cNvSpPr>
          <p:nvPr>
            <p:ph idx="1"/>
          </p:nvPr>
        </p:nvSpPr>
        <p:spPr>
          <a:xfrm>
            <a:off x="6195372" y="726538"/>
            <a:ext cx="4977905" cy="5017076"/>
          </a:xfrm>
        </p:spPr>
        <p:txBody>
          <a:bodyPr anchor="ctr">
            <a:normAutofit/>
          </a:bodyPr>
          <a:lstStyle/>
          <a:p>
            <a:r>
              <a:rPr lang="en-US" sz="1800" b="1" dirty="0">
                <a:solidFill>
                  <a:srgbClr val="FFFFFF"/>
                </a:solidFill>
                <a:highlight>
                  <a:srgbClr val="000000"/>
                </a:highlight>
              </a:rPr>
              <a:t>Context</a:t>
            </a:r>
            <a:r>
              <a:rPr lang="en-US" sz="1800" dirty="0">
                <a:solidFill>
                  <a:srgbClr val="FFFFFF"/>
                </a:solidFill>
                <a:highlight>
                  <a:srgbClr val="000000"/>
                </a:highlight>
              </a:rPr>
              <a:t>: Coca-Cola, one of the world’s most recognized brands, decided to reformulate its flagship product in response to competition from Pepsi. This was based on data gathered from taste tests, which indicated that people preferred the new formula.</a:t>
            </a:r>
          </a:p>
          <a:p>
            <a:endParaRPr lang="en-IL" sz="1800" dirty="0">
              <a:solidFill>
                <a:srgbClr val="FFFFFF"/>
              </a:solidFill>
            </a:endParaRPr>
          </a:p>
        </p:txBody>
      </p:sp>
    </p:spTree>
    <p:extLst>
      <p:ext uri="{BB962C8B-B14F-4D97-AF65-F5344CB8AC3E}">
        <p14:creationId xmlns:p14="http://schemas.microsoft.com/office/powerpoint/2010/main" val="2838998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7" name="Freeform: Shape 16">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8970EFA3-0870-C19F-0600-1BDD23172DF0}"/>
              </a:ext>
            </a:extLst>
          </p:cNvPr>
          <p:cNvSpPr>
            <a:spLocks noGrp="1"/>
          </p:cNvSpPr>
          <p:nvPr>
            <p:ph type="title"/>
          </p:nvPr>
        </p:nvSpPr>
        <p:spPr>
          <a:xfrm>
            <a:off x="1198182" y="559813"/>
            <a:ext cx="4987809" cy="1664573"/>
          </a:xfrm>
        </p:spPr>
        <p:txBody>
          <a:bodyPr>
            <a:normAutofit/>
          </a:bodyPr>
          <a:lstStyle/>
          <a:p>
            <a:r>
              <a:rPr lang="en-US" b="1" dirty="0"/>
              <a:t>The Missed Data Insight</a:t>
            </a:r>
            <a:endParaRPr lang="en-IL" dirty="0"/>
          </a:p>
        </p:txBody>
      </p:sp>
      <p:sp>
        <p:nvSpPr>
          <p:cNvPr id="3" name="Content Placeholder 2">
            <a:extLst>
              <a:ext uri="{FF2B5EF4-FFF2-40B4-BE49-F238E27FC236}">
                <a16:creationId xmlns:a16="http://schemas.microsoft.com/office/drawing/2014/main" id="{66F029EA-F102-9887-868D-2F50194C5850}"/>
              </a:ext>
            </a:extLst>
          </p:cNvPr>
          <p:cNvSpPr>
            <a:spLocks noGrp="1"/>
          </p:cNvSpPr>
          <p:nvPr>
            <p:ph idx="1"/>
          </p:nvPr>
        </p:nvSpPr>
        <p:spPr>
          <a:xfrm>
            <a:off x="1185756" y="2384474"/>
            <a:ext cx="4987488" cy="3728613"/>
          </a:xfrm>
        </p:spPr>
        <p:txBody>
          <a:bodyPr>
            <a:normAutofit/>
          </a:bodyPr>
          <a:lstStyle/>
          <a:p>
            <a:pPr>
              <a:buFont typeface="Arial" panose="020B0604020202020204" pitchFamily="34" charset="0"/>
              <a:buChar char="•"/>
            </a:pPr>
            <a:r>
              <a:rPr lang="en-US" sz="1800" dirty="0"/>
              <a:t>Coca-Cola conducted blind taste tests and concluded that consumers liked the sweeter “New Coke” better than the original formula.</a:t>
            </a:r>
          </a:p>
          <a:p>
            <a:pPr>
              <a:buFont typeface="Arial" panose="020B0604020202020204" pitchFamily="34" charset="0"/>
              <a:buChar char="•"/>
            </a:pPr>
            <a:r>
              <a:rPr lang="en-US" sz="1800" dirty="0"/>
              <a:t>However, they failed to consider </a:t>
            </a:r>
            <a:r>
              <a:rPr lang="en-US" sz="1800" b="1" dirty="0"/>
              <a:t>consumer attachment to the brand identity</a:t>
            </a:r>
            <a:r>
              <a:rPr lang="en-US" sz="1800" dirty="0"/>
              <a:t> and the emotional connection people had with “Classic Coke.”</a:t>
            </a:r>
          </a:p>
          <a:p>
            <a:pPr>
              <a:buFont typeface="Arial" panose="020B0604020202020204" pitchFamily="34" charset="0"/>
              <a:buChar char="•"/>
            </a:pPr>
            <a:r>
              <a:rPr lang="en-US" sz="1800" dirty="0"/>
              <a:t>The company also misinterpreted test data by focusing solely on taste preferences without evaluating market and cultural factors.</a:t>
            </a:r>
          </a:p>
          <a:p>
            <a:pPr marL="0" indent="0">
              <a:buNone/>
            </a:pPr>
            <a:endParaRPr lang="en-IL" sz="1800" dirty="0"/>
          </a:p>
        </p:txBody>
      </p:sp>
      <p:pic>
        <p:nvPicPr>
          <p:cNvPr id="7" name="Picture 6" descr="A group of people around a table with a bottle of soda&#10;&#10;Description automatically generated">
            <a:extLst>
              <a:ext uri="{FF2B5EF4-FFF2-40B4-BE49-F238E27FC236}">
                <a16:creationId xmlns:a16="http://schemas.microsoft.com/office/drawing/2014/main" id="{EAF4356A-3461-6AEB-2C4A-EDC5AC4FC976}"/>
              </a:ext>
            </a:extLst>
          </p:cNvPr>
          <p:cNvPicPr>
            <a:picLocks noChangeAspect="1"/>
          </p:cNvPicPr>
          <p:nvPr/>
        </p:nvPicPr>
        <p:blipFill>
          <a:blip r:embed="rId2"/>
          <a:src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8"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 name="Freeform: Shape 26">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9"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39678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B975A1-C2A6-D008-A221-58E8F108CA5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7CFEBF4-D728-F03F-C81B-250C681EBA76}"/>
              </a:ext>
            </a:extLst>
          </p:cNvPr>
          <p:cNvSpPr>
            <a:spLocks noGrp="1"/>
          </p:cNvSpPr>
          <p:nvPr>
            <p:ph type="title"/>
          </p:nvPr>
        </p:nvSpPr>
        <p:spPr>
          <a:xfrm>
            <a:off x="1198182" y="559813"/>
            <a:ext cx="4987809" cy="1664573"/>
          </a:xfrm>
        </p:spPr>
        <p:txBody>
          <a:bodyPr>
            <a:normAutofit/>
          </a:bodyPr>
          <a:lstStyle/>
          <a:p>
            <a:r>
              <a:rPr lang="en-US" b="1" dirty="0"/>
              <a:t>The Disaster</a:t>
            </a:r>
            <a:endParaRPr lang="en-IL" dirty="0"/>
          </a:p>
        </p:txBody>
      </p:sp>
      <p:sp>
        <p:nvSpPr>
          <p:cNvPr id="3" name="Content Placeholder 2">
            <a:extLst>
              <a:ext uri="{FF2B5EF4-FFF2-40B4-BE49-F238E27FC236}">
                <a16:creationId xmlns:a16="http://schemas.microsoft.com/office/drawing/2014/main" id="{42D7AECE-E724-F7A9-ECE9-8562016852F9}"/>
              </a:ext>
            </a:extLst>
          </p:cNvPr>
          <p:cNvSpPr>
            <a:spLocks noGrp="1"/>
          </p:cNvSpPr>
          <p:nvPr>
            <p:ph idx="1"/>
          </p:nvPr>
        </p:nvSpPr>
        <p:spPr>
          <a:xfrm>
            <a:off x="1185756" y="2384474"/>
            <a:ext cx="4987488" cy="3728613"/>
          </a:xfrm>
        </p:spPr>
        <p:txBody>
          <a:bodyPr>
            <a:normAutofit/>
          </a:bodyPr>
          <a:lstStyle/>
          <a:p>
            <a:pPr>
              <a:buFont typeface="Arial" panose="020B0604020202020204" pitchFamily="34" charset="0"/>
              <a:buChar char="•"/>
            </a:pPr>
            <a:r>
              <a:rPr lang="en-US" sz="1800" dirty="0"/>
              <a:t>The launch of “New Coke” triggered a massive backlash. Loyal customers were outraged, and public sentiment turned against the brand.</a:t>
            </a:r>
          </a:p>
          <a:p>
            <a:pPr>
              <a:buFont typeface="Arial" panose="020B0604020202020204" pitchFamily="34" charset="0"/>
              <a:buChar char="•"/>
            </a:pPr>
            <a:r>
              <a:rPr lang="en-US" sz="1800" dirty="0"/>
              <a:t>Coca-Cola was forced to reintroduce “Coca-Cola Classic” within just three months, resulting in significant financial and reputational costs.</a:t>
            </a:r>
          </a:p>
          <a:p>
            <a:endParaRPr lang="en-IL" sz="1800" dirty="0"/>
          </a:p>
        </p:txBody>
      </p:sp>
      <p:pic>
        <p:nvPicPr>
          <p:cNvPr id="5" name="Picture 4" descr="A group of people standing around a large crowd of people&#10;&#10;Description automatically generated">
            <a:extLst>
              <a:ext uri="{FF2B5EF4-FFF2-40B4-BE49-F238E27FC236}">
                <a16:creationId xmlns:a16="http://schemas.microsoft.com/office/drawing/2014/main" id="{8EA1C341-8E9A-50FB-66AD-C6304D0F77C2}"/>
              </a:ext>
            </a:extLst>
          </p:cNvPr>
          <p:cNvPicPr>
            <a:picLocks noChangeAspect="1"/>
          </p:cNvPicPr>
          <p:nvPr/>
        </p:nvPicPr>
        <p:blipFill>
          <a:blip r:embed="rId2"/>
          <a:src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4"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5145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2CCE4B-DBEA-DA65-DDB1-976A478B1E7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5089F41F-380F-4E05-9A56-4C8F456E81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AA95964E-B60E-42AA-AAF3-91A4345B3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6C9A41BA-B255-49A5-9A9C-46B951135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A5076F12-9630-46F2-ADAF-617D35489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1DD2B33-B10F-441B-A5DE-95F578BE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1C0380C-3C12-4AD4-A59D-9F4A5B527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4012F9BC-0D26-4714-96A0-BB74332F9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0BDD384-5C35-40DD-81BD-260F7CD7C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9813DFC-2118-4F9F-B162-1DD0A32B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1DF9B66A-FFE7-F0A6-987C-016AB6C21111}"/>
              </a:ext>
            </a:extLst>
          </p:cNvPr>
          <p:cNvSpPr>
            <a:spLocks noGrp="1"/>
          </p:cNvSpPr>
          <p:nvPr>
            <p:ph type="title"/>
          </p:nvPr>
        </p:nvSpPr>
        <p:spPr>
          <a:xfrm>
            <a:off x="1198182" y="559813"/>
            <a:ext cx="4814412" cy="1664573"/>
          </a:xfrm>
        </p:spPr>
        <p:txBody>
          <a:bodyPr>
            <a:normAutofit/>
          </a:bodyPr>
          <a:lstStyle/>
          <a:p>
            <a:r>
              <a:rPr lang="en-IL" dirty="0"/>
              <a:t>Lesson</a:t>
            </a:r>
          </a:p>
        </p:txBody>
      </p:sp>
      <p:sp>
        <p:nvSpPr>
          <p:cNvPr id="3" name="Content Placeholder 2">
            <a:extLst>
              <a:ext uri="{FF2B5EF4-FFF2-40B4-BE49-F238E27FC236}">
                <a16:creationId xmlns:a16="http://schemas.microsoft.com/office/drawing/2014/main" id="{096496FA-30E6-D1FB-EAAF-7790DEEAADF5}"/>
              </a:ext>
            </a:extLst>
          </p:cNvPr>
          <p:cNvSpPr>
            <a:spLocks noGrp="1"/>
          </p:cNvSpPr>
          <p:nvPr>
            <p:ph idx="1"/>
          </p:nvPr>
        </p:nvSpPr>
        <p:spPr>
          <a:xfrm>
            <a:off x="1185756" y="2384474"/>
            <a:ext cx="4814102" cy="3728613"/>
          </a:xfrm>
        </p:spPr>
        <p:txBody>
          <a:bodyPr>
            <a:normAutofit/>
          </a:bodyPr>
          <a:lstStyle/>
          <a:p>
            <a:r>
              <a:rPr lang="en-US" sz="1800" dirty="0"/>
              <a:t>Coca-Cola relied on incomplete data interpretation, focusing narrowly on taste preferences and neglecting broader customer behavior and emotional </a:t>
            </a:r>
            <a:r>
              <a:rPr lang="en-US" sz="1800" dirty="0" err="1"/>
              <a:t>loyalty.This</a:t>
            </a:r>
            <a:r>
              <a:rPr lang="en-US" sz="1800" dirty="0"/>
              <a:t> demonstrates how even global leaders can fail when they don’t use data holistically in their decision-making processes.</a:t>
            </a:r>
            <a:endParaRPr lang="en-IL" sz="1800" dirty="0"/>
          </a:p>
        </p:txBody>
      </p:sp>
      <p:pic>
        <p:nvPicPr>
          <p:cNvPr id="7" name="Picture 6" descr="A can of soda with water drops on it&#10;&#10;Description automatically generated">
            <a:extLst>
              <a:ext uri="{FF2B5EF4-FFF2-40B4-BE49-F238E27FC236}">
                <a16:creationId xmlns:a16="http://schemas.microsoft.com/office/drawing/2014/main" id="{FFEB6730-96C3-6DF0-F8A1-60D197958A47}"/>
              </a:ext>
            </a:extLst>
          </p:cNvPr>
          <p:cNvPicPr>
            <a:picLocks noChangeAspect="1"/>
          </p:cNvPicPr>
          <p:nvPr/>
        </p:nvPicPr>
        <p:blipFill>
          <a:blip r:embed="rId2"/>
          <a:stretch>
            <a:fillRect/>
          </a:stretch>
        </p:blipFill>
        <p:spPr>
          <a:xfrm>
            <a:off x="6879086" y="1019556"/>
            <a:ext cx="4312905" cy="4818888"/>
          </a:xfrm>
          <a:prstGeom prst="rect">
            <a:avLst/>
          </a:prstGeom>
        </p:spPr>
      </p:pic>
      <p:grpSp>
        <p:nvGrpSpPr>
          <p:cNvPr id="26" name="Bottom Right">
            <a:extLst>
              <a:ext uri="{FF2B5EF4-FFF2-40B4-BE49-F238E27FC236}">
                <a16:creationId xmlns:a16="http://schemas.microsoft.com/office/drawing/2014/main" id="{FF8C87E7-85A6-4119-B524-84AA9C0AAB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 name="Freeform: Shape 26">
              <a:extLst>
                <a:ext uri="{FF2B5EF4-FFF2-40B4-BE49-F238E27FC236}">
                  <a16:creationId xmlns:a16="http://schemas.microsoft.com/office/drawing/2014/main" id="{6795C3BD-3FC3-4E1B-AD87-32CDB6EEC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aphic 157">
              <a:extLst>
                <a:ext uri="{FF2B5EF4-FFF2-40B4-BE49-F238E27FC236}">
                  <a16:creationId xmlns:a16="http://schemas.microsoft.com/office/drawing/2014/main" id="{48C556CD-2C4A-474F-9FF7-77BBE788F6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15ADB469-31B7-4DEF-BB35-B16F50DBE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B70D859-00C6-4B2A-934C-68F32BA7C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AC0917A-2A49-4846-9772-79EEA1C99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DD6C017-B6D4-4DDE-90B4-DBA925B48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30A4B39-910B-4EB2-997D-208FB20D1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DCA9C3-2763-4D68-BBAE-82D1DA0E9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56A41BA-B004-4C26-806A-B2AAA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660C5622-37F7-4A22-A941-BAAFD864F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212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9F93-A7E4-E2BE-1AC1-C5489EA5BAF1}"/>
              </a:ext>
            </a:extLst>
          </p:cNvPr>
          <p:cNvSpPr>
            <a:spLocks noGrp="1"/>
          </p:cNvSpPr>
          <p:nvPr>
            <p:ph type="title"/>
          </p:nvPr>
        </p:nvSpPr>
        <p:spPr/>
        <p:txBody>
          <a:bodyPr/>
          <a:lstStyle/>
          <a:p>
            <a:r>
              <a:rPr lang="en-US" dirty="0"/>
              <a:t>Abstract</a:t>
            </a:r>
            <a:endParaRPr lang="en-IL" dirty="0"/>
          </a:p>
        </p:txBody>
      </p:sp>
      <p:sp>
        <p:nvSpPr>
          <p:cNvPr id="3" name="Content Placeholder 2">
            <a:extLst>
              <a:ext uri="{FF2B5EF4-FFF2-40B4-BE49-F238E27FC236}">
                <a16:creationId xmlns:a16="http://schemas.microsoft.com/office/drawing/2014/main" id="{8205FF1D-FFAF-CFE2-4FB9-CFBB3BEED262}"/>
              </a:ext>
            </a:extLst>
          </p:cNvPr>
          <p:cNvSpPr>
            <a:spLocks noGrp="1"/>
          </p:cNvSpPr>
          <p:nvPr>
            <p:ph idx="1"/>
          </p:nvPr>
        </p:nvSpPr>
        <p:spPr/>
        <p:txBody>
          <a:bodyPr/>
          <a:lstStyle/>
          <a:p>
            <a:pPr marL="0" indent="0">
              <a:buNone/>
            </a:pPr>
            <a:r>
              <a:rPr lang="en-US" dirty="0"/>
              <a:t>The paper identifies nine grand challenges in Business Process Management (BPM), collected through an open call to the BPM community and refined via a workshop. These challenges aim to inspire research into innovative approaches for analyzing, designing, and managing work processes using IT. The paper's goal is to encourage researchers to tackle transformative issues in BPM rather than incremental extensions, with the hope of fostering academia-industry collaboration.</a:t>
            </a:r>
            <a:endParaRPr lang="en-IL" dirty="0"/>
          </a:p>
        </p:txBody>
      </p:sp>
    </p:spTree>
    <p:extLst>
      <p:ext uri="{BB962C8B-B14F-4D97-AF65-F5344CB8AC3E}">
        <p14:creationId xmlns:p14="http://schemas.microsoft.com/office/powerpoint/2010/main" val="2802434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E50138-6C5C-5CCD-3B13-196AE328075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working in a room with gears and graphs&#10;&#10;Description automatically generated">
            <a:extLst>
              <a:ext uri="{FF2B5EF4-FFF2-40B4-BE49-F238E27FC236}">
                <a16:creationId xmlns:a16="http://schemas.microsoft.com/office/drawing/2014/main" id="{2CB5476F-46FC-A789-213F-42C0836A8BF2}"/>
              </a:ext>
            </a:extLst>
          </p:cNvPr>
          <p:cNvPicPr>
            <a:picLocks noChangeAspect="1"/>
          </p:cNvPicPr>
          <p:nvPr/>
        </p:nvPicPr>
        <p:blipFill>
          <a:blip r:embed="rId4">
            <a:alphaModFix amt="60000"/>
          </a:blip>
          <a:srcRect t="16469" r="-1" b="27277"/>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D822827-1C26-674D-F391-E6D704B73F95}"/>
              </a:ext>
            </a:extLst>
          </p:cNvPr>
          <p:cNvSpPr>
            <a:spLocks noGrp="1"/>
          </p:cNvSpPr>
          <p:nvPr>
            <p:ph type="title"/>
          </p:nvPr>
        </p:nvSpPr>
        <p:spPr>
          <a:xfrm>
            <a:off x="1198181" y="726066"/>
            <a:ext cx="4795282" cy="5018227"/>
          </a:xfrm>
        </p:spPr>
        <p:txBody>
          <a:bodyPr anchor="ctr">
            <a:normAutofit/>
          </a:bodyPr>
          <a:lstStyle/>
          <a:p>
            <a:r>
              <a:rPr lang="en-US" dirty="0">
                <a:solidFill>
                  <a:srgbClr val="FFFFFF"/>
                </a:solidFill>
              </a:rPr>
              <a:t>Results from the Research</a:t>
            </a:r>
            <a:endParaRPr lang="en-IL" dirty="0">
              <a:solidFill>
                <a:srgbClr val="FFFFFF"/>
              </a:solidFill>
            </a:endParaRP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77F3863B-7AEE-1D7D-621A-41D6B4E69886}"/>
              </a:ext>
            </a:extLst>
          </p:cNvPr>
          <p:cNvSpPr>
            <a:spLocks noGrp="1"/>
          </p:cNvSpPr>
          <p:nvPr>
            <p:ph idx="1"/>
          </p:nvPr>
        </p:nvSpPr>
        <p:spPr>
          <a:xfrm>
            <a:off x="6195372" y="726538"/>
            <a:ext cx="4977905" cy="5017076"/>
          </a:xfrm>
        </p:spPr>
        <p:txBody>
          <a:bodyPr anchor="ctr">
            <a:normAutofit/>
          </a:bodyPr>
          <a:lstStyle/>
          <a:p>
            <a:r>
              <a:rPr lang="en-US" sz="1800" b="1" dirty="0">
                <a:solidFill>
                  <a:srgbClr val="FFFFFF"/>
                </a:solidFill>
                <a:highlight>
                  <a:srgbClr val="000080"/>
                </a:highlight>
              </a:rPr>
              <a:t>Identification of Nine Key BPM Challenges</a:t>
            </a:r>
          </a:p>
          <a:p>
            <a:r>
              <a:rPr lang="en-US" sz="1800" b="1" dirty="0">
                <a:solidFill>
                  <a:srgbClr val="FFFFFF"/>
                </a:solidFill>
                <a:highlight>
                  <a:srgbClr val="000080"/>
                </a:highlight>
              </a:rPr>
              <a:t>Insights on BPM Scalability</a:t>
            </a:r>
          </a:p>
          <a:p>
            <a:r>
              <a:rPr lang="en-US" sz="1800" b="1" dirty="0">
                <a:solidFill>
                  <a:srgbClr val="FFFFFF"/>
                </a:solidFill>
                <a:highlight>
                  <a:srgbClr val="000080"/>
                </a:highlight>
              </a:rPr>
              <a:t>Role of Digital Twins</a:t>
            </a:r>
          </a:p>
          <a:p>
            <a:r>
              <a:rPr lang="en-US" sz="1800" b="1" dirty="0">
                <a:solidFill>
                  <a:srgbClr val="FFFFFF"/>
                </a:solidFill>
                <a:highlight>
                  <a:srgbClr val="000080"/>
                </a:highlight>
              </a:rPr>
              <a:t>Data drive importance</a:t>
            </a:r>
          </a:p>
          <a:p>
            <a:endParaRPr lang="en-US" sz="1800" dirty="0">
              <a:solidFill>
                <a:srgbClr val="FFFFFF"/>
              </a:solidFill>
            </a:endParaRPr>
          </a:p>
          <a:p>
            <a:endParaRPr lang="en-IL" sz="1800" dirty="0">
              <a:solidFill>
                <a:srgbClr val="FFFFFF"/>
              </a:solidFill>
            </a:endParaRPr>
          </a:p>
        </p:txBody>
      </p:sp>
    </p:spTree>
    <p:extLst>
      <p:ext uri="{BB962C8B-B14F-4D97-AF65-F5344CB8AC3E}">
        <p14:creationId xmlns:p14="http://schemas.microsoft.com/office/powerpoint/2010/main" val="3467512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6BEEAB-5741-B1B7-F7C1-8771B20D94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62824DF-5701-8C04-4436-B27DDF2B2BB5}"/>
              </a:ext>
            </a:extLst>
          </p:cNvPr>
          <p:cNvSpPr>
            <a:spLocks noGrp="1"/>
          </p:cNvSpPr>
          <p:nvPr>
            <p:ph type="title"/>
          </p:nvPr>
        </p:nvSpPr>
        <p:spPr>
          <a:xfrm>
            <a:off x="1198182" y="559813"/>
            <a:ext cx="4987809" cy="1664573"/>
          </a:xfrm>
        </p:spPr>
        <p:txBody>
          <a:bodyPr>
            <a:normAutofit/>
          </a:bodyPr>
          <a:lstStyle/>
          <a:p>
            <a:r>
              <a:rPr lang="en-US" b="1" dirty="0"/>
              <a:t>Key Takeaway</a:t>
            </a:r>
            <a:endParaRPr lang="en-IL" dirty="0"/>
          </a:p>
        </p:txBody>
      </p:sp>
      <p:sp>
        <p:nvSpPr>
          <p:cNvPr id="3" name="Content Placeholder 2">
            <a:extLst>
              <a:ext uri="{FF2B5EF4-FFF2-40B4-BE49-F238E27FC236}">
                <a16:creationId xmlns:a16="http://schemas.microsoft.com/office/drawing/2014/main" id="{6B1B915C-1D74-CFE9-C517-56EFE9DBEC52}"/>
              </a:ext>
            </a:extLst>
          </p:cNvPr>
          <p:cNvSpPr>
            <a:spLocks noGrp="1"/>
          </p:cNvSpPr>
          <p:nvPr>
            <p:ph idx="1"/>
          </p:nvPr>
        </p:nvSpPr>
        <p:spPr>
          <a:xfrm>
            <a:off x="1185756" y="2384474"/>
            <a:ext cx="4987488" cy="3728613"/>
          </a:xfrm>
        </p:spPr>
        <p:txBody>
          <a:bodyPr>
            <a:normAutofit/>
          </a:bodyPr>
          <a:lstStyle/>
          <a:p>
            <a:r>
              <a:rPr lang="en-US" sz="1800" dirty="0"/>
              <a:t>The research emphasizes that adopting innovative, data-driven BPM approaches can significantly enhance organizational efficiency, adaptability, and decision-making capabilities.</a:t>
            </a:r>
          </a:p>
          <a:p>
            <a:endParaRPr lang="en-IL" sz="1800" dirty="0"/>
          </a:p>
        </p:txBody>
      </p:sp>
      <p:pic>
        <p:nvPicPr>
          <p:cNvPr id="5" name="Picture 4" descr="A group of people looking at a light bulb&#10;&#10;Description automatically generated">
            <a:extLst>
              <a:ext uri="{FF2B5EF4-FFF2-40B4-BE49-F238E27FC236}">
                <a16:creationId xmlns:a16="http://schemas.microsoft.com/office/drawing/2014/main" id="{055FAFC8-2E4E-757A-006F-755E0F8B03CD}"/>
              </a:ext>
            </a:extLst>
          </p:cNvPr>
          <p:cNvPicPr>
            <a:picLocks noChangeAspect="1"/>
          </p:cNvPicPr>
          <p:nvPr/>
        </p:nvPicPr>
        <p:blipFill>
          <a:blip r:embed="rId2"/>
          <a:src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4"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66233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F3118-73C5-16D4-E3C1-D042D14076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0DB82-7209-930A-5653-74952D6A373A}"/>
              </a:ext>
            </a:extLst>
          </p:cNvPr>
          <p:cNvSpPr>
            <a:spLocks noGrp="1"/>
          </p:cNvSpPr>
          <p:nvPr>
            <p:ph type="title"/>
          </p:nvPr>
        </p:nvSpPr>
        <p:spPr/>
        <p:txBody>
          <a:bodyPr>
            <a:normAutofit/>
          </a:bodyPr>
          <a:lstStyle/>
          <a:p>
            <a:r>
              <a:rPr lang="en-US" b="1" dirty="0"/>
              <a:t>Key Contributions of the Research</a:t>
            </a:r>
            <a:endParaRPr lang="en-IL" dirty="0"/>
          </a:p>
        </p:txBody>
      </p:sp>
      <p:sp>
        <p:nvSpPr>
          <p:cNvPr id="3" name="Content Placeholder 2">
            <a:extLst>
              <a:ext uri="{FF2B5EF4-FFF2-40B4-BE49-F238E27FC236}">
                <a16:creationId xmlns:a16="http://schemas.microsoft.com/office/drawing/2014/main" id="{A8965002-FD5D-CA59-F895-75287DE4AD1D}"/>
              </a:ext>
            </a:extLst>
          </p:cNvPr>
          <p:cNvSpPr>
            <a:spLocks noGrp="1"/>
          </p:cNvSpPr>
          <p:nvPr>
            <p:ph idx="1"/>
          </p:nvPr>
        </p:nvSpPr>
        <p:spPr/>
        <p:txBody>
          <a:bodyPr/>
          <a:lstStyle/>
          <a:p>
            <a:r>
              <a:rPr lang="en-US" dirty="0"/>
              <a:t>Identification of Critical BPM Challenges</a:t>
            </a:r>
          </a:p>
          <a:p>
            <a:r>
              <a:rPr lang="en-US" dirty="0"/>
              <a:t>Focus on Innovation and Holistic Approaches</a:t>
            </a:r>
          </a:p>
          <a:p>
            <a:r>
              <a:rPr lang="en-US" dirty="0"/>
              <a:t>Integration of Digital Twins and Advanced Techniques</a:t>
            </a:r>
          </a:p>
          <a:p>
            <a:r>
              <a:rPr lang="en-US" dirty="0"/>
              <a:t>Bridging the Gap Between Theory and Practice</a:t>
            </a:r>
          </a:p>
          <a:p>
            <a:r>
              <a:rPr lang="en-US" dirty="0"/>
              <a:t>Framework for Future BPM Research</a:t>
            </a:r>
            <a:endParaRPr lang="en-IL" dirty="0"/>
          </a:p>
        </p:txBody>
      </p:sp>
    </p:spTree>
    <p:extLst>
      <p:ext uri="{BB962C8B-B14F-4D97-AF65-F5344CB8AC3E}">
        <p14:creationId xmlns:p14="http://schemas.microsoft.com/office/powerpoint/2010/main" val="2473158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C631D2-E06D-EE20-EECE-9C50A6A6B4D4}"/>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1" name="Top Left">
            <a:extLst>
              <a:ext uri="{FF2B5EF4-FFF2-40B4-BE49-F238E27FC236}">
                <a16:creationId xmlns:a16="http://schemas.microsoft.com/office/drawing/2014/main" id="{6F410C21-CD43-45A5-A726-CF8B01FD88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52" name="Freeform: Shape 51">
              <a:extLst>
                <a:ext uri="{FF2B5EF4-FFF2-40B4-BE49-F238E27FC236}">
                  <a16:creationId xmlns:a16="http://schemas.microsoft.com/office/drawing/2014/main" id="{F030EA9A-BC9B-4A24-8288-BD332A6A4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53" name="Freeform: Shape 52">
              <a:extLst>
                <a:ext uri="{FF2B5EF4-FFF2-40B4-BE49-F238E27FC236}">
                  <a16:creationId xmlns:a16="http://schemas.microsoft.com/office/drawing/2014/main" id="{D2C02E7B-E3A7-4649-B0DF-7111FC4D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4A466D70-407D-4A6C-887C-F213B7662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AD419DCF-E52E-4774-921F-1A9E589C0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D56887A1-BF5F-455B-B3D0-A0FA7B7DD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376C740-196E-47D9-97DD-FA626C70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3A7BFC62-FABD-4718-9C08-C31EF1745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78C2B3B-42DE-4307-A7F5-3C51DD2D9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E0C6FE7A-5F50-46A9-B473-A40F60CF9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6D2BF817-B70D-4687-9A70-09C0C6CF8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CFCAC004-4B7F-45C4-834A-116FD2D03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D193C743-6F98-4322-B366-AD0353B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D3C2310-33DE-4B73-A297-67D5721A8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E78B8B6B-A236-4752-937C-83AF1C4EC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416B9790-C202-4F5D-8BEC-1305577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FE0884AE-BEEF-4D8B-B59B-1EFC91429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3DC19431-34DB-4F62-A4D8-ED38ECCB9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5BF5735E-2BC7-4236-B830-616EBBBC7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71" name="Bottom Right">
            <a:extLst>
              <a:ext uri="{FF2B5EF4-FFF2-40B4-BE49-F238E27FC236}">
                <a16:creationId xmlns:a16="http://schemas.microsoft.com/office/drawing/2014/main" id="{83664CB5-2BA0-493E-BEC5-BACF868A1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72" name="Freeform: Shape 71">
              <a:extLst>
                <a:ext uri="{FF2B5EF4-FFF2-40B4-BE49-F238E27FC236}">
                  <a16:creationId xmlns:a16="http://schemas.microsoft.com/office/drawing/2014/main" id="{44DC3445-FC3D-4F90-BC75-AD8EDD18A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73" name="Graphic 157">
              <a:extLst>
                <a:ext uri="{FF2B5EF4-FFF2-40B4-BE49-F238E27FC236}">
                  <a16:creationId xmlns:a16="http://schemas.microsoft.com/office/drawing/2014/main" id="{70D6C503-0ABE-48A7-BA0B-D5A26B558B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5" name="Freeform: Shape 74">
                <a:extLst>
                  <a:ext uri="{FF2B5EF4-FFF2-40B4-BE49-F238E27FC236}">
                    <a16:creationId xmlns:a16="http://schemas.microsoft.com/office/drawing/2014/main" id="{6DEB1DC4-C3A0-4645-B456-02A9FFA2C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2ECF4175-31D6-4A9B-87A4-4C2966749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508D2906-75CA-4435-A320-08EBBA06B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51B8B373-782A-4568-BDF3-093F398F1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707C3AD9-7FDD-480C-91FF-0D3A977DF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A8EF16B5-D539-41A0-9FDE-164CE88FE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92FFF8CB-E294-4944-A954-FC2866B25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4" name="Freeform: Shape 73">
              <a:extLst>
                <a:ext uri="{FF2B5EF4-FFF2-40B4-BE49-F238E27FC236}">
                  <a16:creationId xmlns:a16="http://schemas.microsoft.com/office/drawing/2014/main" id="{B2CD3167-A8E1-4652-8AFE-0E5D9A9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37DC1A2-6A5C-3913-9C49-F14295B9567C}"/>
              </a:ext>
            </a:extLst>
          </p:cNvPr>
          <p:cNvSpPr>
            <a:spLocks noGrp="1"/>
          </p:cNvSpPr>
          <p:nvPr>
            <p:ph type="title"/>
          </p:nvPr>
        </p:nvSpPr>
        <p:spPr>
          <a:xfrm>
            <a:off x="1198181" y="559813"/>
            <a:ext cx="9988166" cy="2785797"/>
          </a:xfrm>
        </p:spPr>
        <p:txBody>
          <a:bodyPr anchor="b">
            <a:normAutofit/>
          </a:bodyPr>
          <a:lstStyle/>
          <a:p>
            <a:pPr algn="ctr"/>
            <a:r>
              <a:rPr lang="en-US" sz="6000" dirty="0"/>
              <a:t>Takeaway</a:t>
            </a:r>
            <a:endParaRPr lang="en-IL" sz="6000" dirty="0"/>
          </a:p>
        </p:txBody>
      </p:sp>
      <p:sp>
        <p:nvSpPr>
          <p:cNvPr id="3" name="Content Placeholder 2">
            <a:extLst>
              <a:ext uri="{FF2B5EF4-FFF2-40B4-BE49-F238E27FC236}">
                <a16:creationId xmlns:a16="http://schemas.microsoft.com/office/drawing/2014/main" id="{206933F8-972A-B9DE-5599-F1DBAF980BA0}"/>
              </a:ext>
            </a:extLst>
          </p:cNvPr>
          <p:cNvSpPr>
            <a:spLocks noGrp="1"/>
          </p:cNvSpPr>
          <p:nvPr>
            <p:ph idx="1"/>
          </p:nvPr>
        </p:nvSpPr>
        <p:spPr>
          <a:xfrm>
            <a:off x="2005091" y="3498856"/>
            <a:ext cx="8188033" cy="2614231"/>
          </a:xfrm>
        </p:spPr>
        <p:txBody>
          <a:bodyPr>
            <a:normAutofit/>
          </a:bodyPr>
          <a:lstStyle/>
          <a:p>
            <a:pPr marL="0" indent="0" algn="ctr">
              <a:buNone/>
            </a:pPr>
            <a:r>
              <a:rPr lang="en-US" sz="2000" dirty="0"/>
              <a:t>The research lays a foundation for transforming BPM into a more agile, data-driven, and innovative discipline, capable of addressing real-world complexities.</a:t>
            </a:r>
          </a:p>
          <a:p>
            <a:pPr algn="ctr"/>
            <a:endParaRPr lang="en-IL" sz="1800" dirty="0"/>
          </a:p>
        </p:txBody>
      </p:sp>
    </p:spTree>
    <p:extLst>
      <p:ext uri="{BB962C8B-B14F-4D97-AF65-F5344CB8AC3E}">
        <p14:creationId xmlns:p14="http://schemas.microsoft.com/office/powerpoint/2010/main" val="327098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FD4577-8164-1DC8-25F2-A415F82BCBA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9"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0" name="Freeform: Shape 39">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E34EFEB-02F0-0076-180F-41F475AF3B80}"/>
              </a:ext>
            </a:extLst>
          </p:cNvPr>
          <p:cNvSpPr>
            <a:spLocks noGrp="1"/>
          </p:cNvSpPr>
          <p:nvPr>
            <p:ph type="title"/>
          </p:nvPr>
        </p:nvSpPr>
        <p:spPr>
          <a:xfrm>
            <a:off x="1005653" y="744909"/>
            <a:ext cx="4798447" cy="3155419"/>
          </a:xfrm>
        </p:spPr>
        <p:txBody>
          <a:bodyPr vert="horz" lIns="91440" tIns="45720" rIns="91440" bIns="45720" rtlCol="0" anchor="b">
            <a:normAutofit/>
          </a:bodyPr>
          <a:lstStyle/>
          <a:p>
            <a:r>
              <a:rPr lang="en-US" sz="5400" kern="1200" dirty="0">
                <a:solidFill>
                  <a:schemeClr val="tx2"/>
                </a:solidFill>
                <a:latin typeface="+mj-lt"/>
                <a:ea typeface="+mj-ea"/>
                <a:cs typeface="+mj-cs"/>
              </a:rPr>
              <a:t>Game</a:t>
            </a:r>
          </a:p>
        </p:txBody>
      </p:sp>
      <p:sp>
        <p:nvSpPr>
          <p:cNvPr id="3" name="Content Placeholder 2">
            <a:extLst>
              <a:ext uri="{FF2B5EF4-FFF2-40B4-BE49-F238E27FC236}">
                <a16:creationId xmlns:a16="http://schemas.microsoft.com/office/drawing/2014/main" id="{43D27BC8-96FA-8AF3-800F-FA3CA4A6AD42}"/>
              </a:ext>
            </a:extLst>
          </p:cNvPr>
          <p:cNvSpPr>
            <a:spLocks noGrp="1"/>
          </p:cNvSpPr>
          <p:nvPr>
            <p:ph idx="1"/>
          </p:nvPr>
        </p:nvSpPr>
        <p:spPr>
          <a:xfrm>
            <a:off x="1012785" y="4074784"/>
            <a:ext cx="4798446" cy="2054306"/>
          </a:xfrm>
        </p:spPr>
        <p:txBody>
          <a:bodyPr vert="horz" lIns="91440" tIns="45720" rIns="91440" bIns="45720" rtlCol="0" anchor="t">
            <a:normAutofit/>
          </a:bodyPr>
          <a:lstStyle/>
          <a:p>
            <a:pPr marL="0" indent="0">
              <a:buNone/>
            </a:pPr>
            <a:r>
              <a:rPr lang="en-US" sz="2200" kern="1200" dirty="0">
                <a:solidFill>
                  <a:schemeClr val="tx2"/>
                </a:solidFill>
                <a:latin typeface="+mn-lt"/>
                <a:ea typeface="+mn-ea"/>
                <a:cs typeface="+mn-cs"/>
              </a:rPr>
              <a:t>Matching 6 challenges to their solutions, but one is missing.</a:t>
            </a:r>
          </a:p>
        </p:txBody>
      </p:sp>
      <p:pic>
        <p:nvPicPr>
          <p:cNvPr id="5" name="Picture 4" descr="Colorful boardgame">
            <a:extLst>
              <a:ext uri="{FF2B5EF4-FFF2-40B4-BE49-F238E27FC236}">
                <a16:creationId xmlns:a16="http://schemas.microsoft.com/office/drawing/2014/main" id="{7EEA07AD-1033-9ED3-C275-5F4E80565D0B}"/>
              </a:ext>
            </a:extLst>
          </p:cNvPr>
          <p:cNvPicPr>
            <a:picLocks noChangeAspect="1"/>
          </p:cNvPicPr>
          <p:nvPr/>
        </p:nvPicPr>
        <p:blipFill>
          <a:blip r:embed="rId3"/>
          <a:srcRect l="20348" r="19577"/>
          <a:stretch/>
        </p:blipFill>
        <p:spPr>
          <a:xfrm>
            <a:off x="5996628" y="10"/>
            <a:ext cx="6195372" cy="6857990"/>
          </a:xfrm>
          <a:prstGeom prst="rect">
            <a:avLst/>
          </a:prstGeom>
        </p:spPr>
      </p:pic>
      <p:grpSp>
        <p:nvGrpSpPr>
          <p:cNvPr id="49"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50" name="Straight Connector 49">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3"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4"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61746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D8E32-355E-0AB1-66C7-248DC0BE5813}"/>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0F5A3CFB-B8F7-5304-2A92-91F3C6D3EE6E}"/>
              </a:ext>
            </a:extLst>
          </p:cNvPr>
          <p:cNvSpPr/>
          <p:nvPr/>
        </p:nvSpPr>
        <p:spPr>
          <a:xfrm>
            <a:off x="6966408" y="5698503"/>
            <a:ext cx="4904638" cy="5426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4" name="TextBox 3">
            <a:extLst>
              <a:ext uri="{FF2B5EF4-FFF2-40B4-BE49-F238E27FC236}">
                <a16:creationId xmlns:a16="http://schemas.microsoft.com/office/drawing/2014/main" id="{8B514132-4E66-A885-A947-5317A5816B17}"/>
              </a:ext>
            </a:extLst>
          </p:cNvPr>
          <p:cNvSpPr txBox="1"/>
          <p:nvPr/>
        </p:nvSpPr>
        <p:spPr>
          <a:xfrm>
            <a:off x="6966408" y="5646656"/>
            <a:ext cx="4904638" cy="646331"/>
          </a:xfrm>
          <a:prstGeom prst="rect">
            <a:avLst/>
          </a:prstGeom>
          <a:noFill/>
        </p:spPr>
        <p:txBody>
          <a:bodyPr wrap="square" rtlCol="0">
            <a:spAutoFit/>
          </a:bodyPr>
          <a:lstStyle/>
          <a:p>
            <a:r>
              <a:rPr lang="en-US" dirty="0">
                <a:solidFill>
                  <a:schemeClr val="bg1"/>
                </a:solidFill>
              </a:rPr>
              <a:t>Overcomes socio-technical barriers to leverage data effectively for business transformation.</a:t>
            </a:r>
            <a:endParaRPr lang="en-IL" dirty="0">
              <a:solidFill>
                <a:schemeClr val="bg1"/>
              </a:solidFill>
            </a:endParaRPr>
          </a:p>
        </p:txBody>
      </p:sp>
      <p:sp>
        <p:nvSpPr>
          <p:cNvPr id="7" name="Rectangle 6">
            <a:extLst>
              <a:ext uri="{FF2B5EF4-FFF2-40B4-BE49-F238E27FC236}">
                <a16:creationId xmlns:a16="http://schemas.microsoft.com/office/drawing/2014/main" id="{1F0064DF-691C-9519-E8B7-923519F0983F}"/>
              </a:ext>
            </a:extLst>
          </p:cNvPr>
          <p:cNvSpPr/>
          <p:nvPr/>
        </p:nvSpPr>
        <p:spPr>
          <a:xfrm>
            <a:off x="291445" y="532564"/>
            <a:ext cx="4195710" cy="4745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D87C526D-6A65-B38C-7379-334A033551E0}"/>
              </a:ext>
            </a:extLst>
          </p:cNvPr>
          <p:cNvSpPr>
            <a:spLocks noGrp="1"/>
          </p:cNvSpPr>
          <p:nvPr>
            <p:ph idx="1"/>
          </p:nvPr>
        </p:nvSpPr>
        <p:spPr>
          <a:xfrm>
            <a:off x="291445" y="535740"/>
            <a:ext cx="4318262" cy="474516"/>
          </a:xfrm>
        </p:spPr>
        <p:txBody>
          <a:bodyPr>
            <a:normAutofit fontScale="92500"/>
          </a:bodyPr>
          <a:lstStyle/>
          <a:p>
            <a:pPr marL="0" indent="0">
              <a:buNone/>
            </a:pPr>
            <a:r>
              <a:rPr lang="en-US" sz="2000" dirty="0"/>
              <a:t>BPM-Driven Value Creation from Data</a:t>
            </a:r>
            <a:endParaRPr lang="en-IL" sz="2000" dirty="0"/>
          </a:p>
        </p:txBody>
      </p:sp>
      <p:sp>
        <p:nvSpPr>
          <p:cNvPr id="9" name="Rectangle 8">
            <a:extLst>
              <a:ext uri="{FF2B5EF4-FFF2-40B4-BE49-F238E27FC236}">
                <a16:creationId xmlns:a16="http://schemas.microsoft.com/office/drawing/2014/main" id="{8630113C-4FE3-E8D2-5DBC-D306B2DDE239}"/>
              </a:ext>
            </a:extLst>
          </p:cNvPr>
          <p:cNvSpPr/>
          <p:nvPr/>
        </p:nvSpPr>
        <p:spPr>
          <a:xfrm>
            <a:off x="291444" y="1115362"/>
            <a:ext cx="4195711" cy="4246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L"/>
          </a:p>
        </p:txBody>
      </p:sp>
      <p:sp>
        <p:nvSpPr>
          <p:cNvPr id="10" name="Content Placeholder 2">
            <a:extLst>
              <a:ext uri="{FF2B5EF4-FFF2-40B4-BE49-F238E27FC236}">
                <a16:creationId xmlns:a16="http://schemas.microsoft.com/office/drawing/2014/main" id="{9C89B0FE-DC4B-CF60-4865-3FE27DB1A1AD}"/>
              </a:ext>
            </a:extLst>
          </p:cNvPr>
          <p:cNvSpPr txBox="1">
            <a:spLocks/>
          </p:cNvSpPr>
          <p:nvPr/>
        </p:nvSpPr>
        <p:spPr>
          <a:xfrm>
            <a:off x="310298" y="1128734"/>
            <a:ext cx="4252275" cy="47134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r>
              <a:rPr lang="en-US" sz="2000" dirty="0"/>
              <a:t>Expansive BPM</a:t>
            </a:r>
            <a:endParaRPr lang="en-IL" sz="3200" dirty="0"/>
          </a:p>
        </p:txBody>
      </p:sp>
      <p:sp>
        <p:nvSpPr>
          <p:cNvPr id="11" name="Rounded Rectangle 10">
            <a:extLst>
              <a:ext uri="{FF2B5EF4-FFF2-40B4-BE49-F238E27FC236}">
                <a16:creationId xmlns:a16="http://schemas.microsoft.com/office/drawing/2014/main" id="{284AF3AB-65AF-BF29-5EDE-84D655AEA5F6}"/>
              </a:ext>
            </a:extLst>
          </p:cNvPr>
          <p:cNvSpPr/>
          <p:nvPr/>
        </p:nvSpPr>
        <p:spPr>
          <a:xfrm>
            <a:off x="6966408" y="4656841"/>
            <a:ext cx="4904638" cy="8578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Develops holistic, interconnected management approaches rather than isolated, siloed processes.</a:t>
            </a:r>
            <a:endParaRPr lang="en-IL" dirty="0">
              <a:solidFill>
                <a:schemeClr val="bg1"/>
              </a:solidFill>
            </a:endParaRPr>
          </a:p>
        </p:txBody>
      </p:sp>
      <p:sp>
        <p:nvSpPr>
          <p:cNvPr id="14" name="Rectangle 13">
            <a:extLst>
              <a:ext uri="{FF2B5EF4-FFF2-40B4-BE49-F238E27FC236}">
                <a16:creationId xmlns:a16="http://schemas.microsoft.com/office/drawing/2014/main" id="{32D28D12-3D98-6F4A-D321-D67FF628A11E}"/>
              </a:ext>
            </a:extLst>
          </p:cNvPr>
          <p:cNvSpPr/>
          <p:nvPr/>
        </p:nvSpPr>
        <p:spPr>
          <a:xfrm>
            <a:off x="310298" y="1715052"/>
            <a:ext cx="4176858" cy="471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Automated Process (Re-)Design</a:t>
            </a:r>
            <a:endParaRPr lang="en-IL" dirty="0"/>
          </a:p>
        </p:txBody>
      </p:sp>
      <p:sp>
        <p:nvSpPr>
          <p:cNvPr id="15" name="Rounded Rectangle 14">
            <a:extLst>
              <a:ext uri="{FF2B5EF4-FFF2-40B4-BE49-F238E27FC236}">
                <a16:creationId xmlns:a16="http://schemas.microsoft.com/office/drawing/2014/main" id="{2BC85928-9B7D-FF26-CC34-8FB0843C2613}"/>
              </a:ext>
            </a:extLst>
          </p:cNvPr>
          <p:cNvSpPr/>
          <p:nvPr/>
        </p:nvSpPr>
        <p:spPr>
          <a:xfrm>
            <a:off x="6831733" y="226243"/>
            <a:ext cx="4904638" cy="7808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Introduces tools that automate process redesign to innovate faster and adapt to changes.</a:t>
            </a:r>
            <a:endParaRPr lang="en-IL" dirty="0">
              <a:solidFill>
                <a:schemeClr val="bg1"/>
              </a:solidFill>
            </a:endParaRPr>
          </a:p>
        </p:txBody>
      </p:sp>
      <p:sp>
        <p:nvSpPr>
          <p:cNvPr id="18" name="Rounded Rectangle 17">
            <a:extLst>
              <a:ext uri="{FF2B5EF4-FFF2-40B4-BE49-F238E27FC236}">
                <a16:creationId xmlns:a16="http://schemas.microsoft.com/office/drawing/2014/main" id="{F2BCB83F-DF20-7F38-8A0C-EE3B7A258191}"/>
              </a:ext>
            </a:extLst>
          </p:cNvPr>
          <p:cNvSpPr/>
          <p:nvPr/>
        </p:nvSpPr>
        <p:spPr>
          <a:xfrm>
            <a:off x="6966408" y="1197204"/>
            <a:ext cx="4769963" cy="631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Builds virtual models to simulate, predict, and optimize process performance.</a:t>
            </a:r>
            <a:endParaRPr lang="en-IL" dirty="0"/>
          </a:p>
        </p:txBody>
      </p:sp>
      <p:sp>
        <p:nvSpPr>
          <p:cNvPr id="19" name="Rectangle 18">
            <a:extLst>
              <a:ext uri="{FF2B5EF4-FFF2-40B4-BE49-F238E27FC236}">
                <a16:creationId xmlns:a16="http://schemas.microsoft.com/office/drawing/2014/main" id="{F3BF6FD1-7E29-5991-495F-AFE2EA7C6425}"/>
              </a:ext>
            </a:extLst>
          </p:cNvPr>
          <p:cNvSpPr/>
          <p:nvPr/>
        </p:nvSpPr>
        <p:spPr>
          <a:xfrm>
            <a:off x="310298" y="2322800"/>
            <a:ext cx="4176859" cy="4667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Constructing Digital Twins</a:t>
            </a:r>
            <a:endParaRPr lang="en-IL" dirty="0"/>
          </a:p>
        </p:txBody>
      </p:sp>
      <p:sp>
        <p:nvSpPr>
          <p:cNvPr id="22" name="Rectangle 21">
            <a:extLst>
              <a:ext uri="{FF2B5EF4-FFF2-40B4-BE49-F238E27FC236}">
                <a16:creationId xmlns:a16="http://schemas.microsoft.com/office/drawing/2014/main" id="{B51E32BB-CF02-CAAA-EA02-BB5666E7D62B}"/>
              </a:ext>
            </a:extLst>
          </p:cNvPr>
          <p:cNvSpPr/>
          <p:nvPr/>
        </p:nvSpPr>
        <p:spPr>
          <a:xfrm>
            <a:off x="310298" y="2937164"/>
            <a:ext cx="4186285" cy="4156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Objectivity in Process Descriptions</a:t>
            </a:r>
            <a:endParaRPr lang="en-IL" dirty="0"/>
          </a:p>
        </p:txBody>
      </p:sp>
      <p:sp>
        <p:nvSpPr>
          <p:cNvPr id="23" name="Rounded Rectangle 22">
            <a:extLst>
              <a:ext uri="{FF2B5EF4-FFF2-40B4-BE49-F238E27FC236}">
                <a16:creationId xmlns:a16="http://schemas.microsoft.com/office/drawing/2014/main" id="{181B1281-D0FC-86DF-625E-09184D62016A}"/>
              </a:ext>
            </a:extLst>
          </p:cNvPr>
          <p:cNvSpPr/>
          <p:nvPr/>
        </p:nvSpPr>
        <p:spPr>
          <a:xfrm>
            <a:off x="6966407" y="3508718"/>
            <a:ext cx="4769963" cy="8578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Standardizes process modeling to reduce subjectivity and improve consistency in decision-making.</a:t>
            </a:r>
            <a:endParaRPr lang="en-IL" dirty="0"/>
          </a:p>
        </p:txBody>
      </p:sp>
      <p:sp>
        <p:nvSpPr>
          <p:cNvPr id="26" name="Rectangle 25">
            <a:extLst>
              <a:ext uri="{FF2B5EF4-FFF2-40B4-BE49-F238E27FC236}">
                <a16:creationId xmlns:a16="http://schemas.microsoft.com/office/drawing/2014/main" id="{F6635C8C-87CC-1E04-2A47-70C7E1357431}"/>
              </a:ext>
            </a:extLst>
          </p:cNvPr>
          <p:cNvSpPr/>
          <p:nvPr/>
        </p:nvSpPr>
        <p:spPr>
          <a:xfrm>
            <a:off x="300871" y="3500450"/>
            <a:ext cx="4195711" cy="4156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Fixed Granularity Levels</a:t>
            </a:r>
            <a:endParaRPr lang="en-IL" dirty="0"/>
          </a:p>
        </p:txBody>
      </p:sp>
      <p:sp>
        <p:nvSpPr>
          <p:cNvPr id="27" name="Rounded Rectangle 26">
            <a:extLst>
              <a:ext uri="{FF2B5EF4-FFF2-40B4-BE49-F238E27FC236}">
                <a16:creationId xmlns:a16="http://schemas.microsoft.com/office/drawing/2014/main" id="{6B46C167-0F7A-6493-1951-028DFDE4105F}"/>
              </a:ext>
            </a:extLst>
          </p:cNvPr>
          <p:cNvSpPr/>
          <p:nvPr/>
        </p:nvSpPr>
        <p:spPr>
          <a:xfrm>
            <a:off x="6985263" y="2789514"/>
            <a:ext cx="4751108" cy="56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Enables multi-granular analysis to enhance process flexibility and precision in mining.</a:t>
            </a:r>
            <a:endParaRPr lang="en-IL" dirty="0"/>
          </a:p>
        </p:txBody>
      </p:sp>
      <p:sp>
        <p:nvSpPr>
          <p:cNvPr id="39" name="Rectangle 38">
            <a:extLst>
              <a:ext uri="{FF2B5EF4-FFF2-40B4-BE49-F238E27FC236}">
                <a16:creationId xmlns:a16="http://schemas.microsoft.com/office/drawing/2014/main" id="{3DFCDE14-5E08-7D6F-B478-1C5897A8907C}"/>
              </a:ext>
            </a:extLst>
          </p:cNvPr>
          <p:cNvSpPr/>
          <p:nvPr/>
        </p:nvSpPr>
        <p:spPr>
          <a:xfrm>
            <a:off x="300871" y="4047263"/>
            <a:ext cx="4195711" cy="547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Augmenting Process Mining with Common Sense</a:t>
            </a:r>
            <a:endParaRPr lang="en-IL" dirty="0"/>
          </a:p>
        </p:txBody>
      </p:sp>
      <p:sp>
        <p:nvSpPr>
          <p:cNvPr id="52" name="Rounded Rectangle 51">
            <a:extLst>
              <a:ext uri="{FF2B5EF4-FFF2-40B4-BE49-F238E27FC236}">
                <a16:creationId xmlns:a16="http://schemas.microsoft.com/office/drawing/2014/main" id="{522C7841-91BE-FB07-6EBD-2D5B90EFFD79}"/>
              </a:ext>
            </a:extLst>
          </p:cNvPr>
          <p:cNvSpPr/>
          <p:nvPr/>
        </p:nvSpPr>
        <p:spPr>
          <a:xfrm>
            <a:off x="6975458" y="1945750"/>
            <a:ext cx="4751108" cy="749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Designs tools that align with workers' natural workflows, reducing redundancy and improving usability.</a:t>
            </a:r>
            <a:endParaRPr lang="en-IL" dirty="0"/>
          </a:p>
        </p:txBody>
      </p:sp>
    </p:spTree>
    <p:extLst>
      <p:ext uri="{BB962C8B-B14F-4D97-AF65-F5344CB8AC3E}">
        <p14:creationId xmlns:p14="http://schemas.microsoft.com/office/powerpoint/2010/main" val="2116188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9CD38-7B66-50D7-49E0-29EBCB984A43}"/>
            </a:ext>
          </a:extLst>
        </p:cNvPr>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982ADAAC-640A-2849-EF44-CCF69F167C20}"/>
              </a:ext>
            </a:extLst>
          </p:cNvPr>
          <p:cNvCxnSpPr/>
          <p:nvPr/>
        </p:nvCxnSpPr>
        <p:spPr>
          <a:xfrm>
            <a:off x="4675695" y="772998"/>
            <a:ext cx="2403835" cy="505276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409E9BB-D7AA-430F-1DA4-B6509B086659}"/>
              </a:ext>
            </a:extLst>
          </p:cNvPr>
          <p:cNvSpPr/>
          <p:nvPr/>
        </p:nvSpPr>
        <p:spPr>
          <a:xfrm>
            <a:off x="6966408" y="5698503"/>
            <a:ext cx="4904638" cy="5426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4" name="TextBox 3">
            <a:extLst>
              <a:ext uri="{FF2B5EF4-FFF2-40B4-BE49-F238E27FC236}">
                <a16:creationId xmlns:a16="http://schemas.microsoft.com/office/drawing/2014/main" id="{EC7A5FD7-94A5-4A36-96A7-2BC72BAC1EEA}"/>
              </a:ext>
            </a:extLst>
          </p:cNvPr>
          <p:cNvSpPr txBox="1"/>
          <p:nvPr/>
        </p:nvSpPr>
        <p:spPr>
          <a:xfrm>
            <a:off x="6966408" y="5646656"/>
            <a:ext cx="4904638" cy="646331"/>
          </a:xfrm>
          <a:prstGeom prst="rect">
            <a:avLst/>
          </a:prstGeom>
          <a:noFill/>
        </p:spPr>
        <p:txBody>
          <a:bodyPr wrap="square" rtlCol="0">
            <a:spAutoFit/>
          </a:bodyPr>
          <a:lstStyle/>
          <a:p>
            <a:r>
              <a:rPr lang="en-US" dirty="0">
                <a:solidFill>
                  <a:schemeClr val="bg1"/>
                </a:solidFill>
              </a:rPr>
              <a:t>Overcomes socio-technical barriers to leverage data effectively for business transformation.</a:t>
            </a:r>
            <a:endParaRPr lang="en-IL" dirty="0">
              <a:solidFill>
                <a:schemeClr val="bg1"/>
              </a:solidFill>
            </a:endParaRPr>
          </a:p>
        </p:txBody>
      </p:sp>
      <p:sp>
        <p:nvSpPr>
          <p:cNvPr id="7" name="Rectangle 6">
            <a:extLst>
              <a:ext uri="{FF2B5EF4-FFF2-40B4-BE49-F238E27FC236}">
                <a16:creationId xmlns:a16="http://schemas.microsoft.com/office/drawing/2014/main" id="{4D9074D7-8C03-31B0-6B2B-FA7442C6957A}"/>
              </a:ext>
            </a:extLst>
          </p:cNvPr>
          <p:cNvSpPr/>
          <p:nvPr/>
        </p:nvSpPr>
        <p:spPr>
          <a:xfrm>
            <a:off x="291445" y="532564"/>
            <a:ext cx="4195710" cy="4745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07CE1A14-C76B-7FB8-7BD1-7E1620358192}"/>
              </a:ext>
            </a:extLst>
          </p:cNvPr>
          <p:cNvSpPr>
            <a:spLocks noGrp="1"/>
          </p:cNvSpPr>
          <p:nvPr>
            <p:ph idx="1"/>
          </p:nvPr>
        </p:nvSpPr>
        <p:spPr>
          <a:xfrm>
            <a:off x="291445" y="535740"/>
            <a:ext cx="4318262" cy="474516"/>
          </a:xfrm>
        </p:spPr>
        <p:txBody>
          <a:bodyPr>
            <a:normAutofit fontScale="92500"/>
          </a:bodyPr>
          <a:lstStyle/>
          <a:p>
            <a:pPr marL="0" indent="0">
              <a:buNone/>
            </a:pPr>
            <a:r>
              <a:rPr lang="en-US" sz="2000" dirty="0"/>
              <a:t>BPM-Driven Value Creation from Data</a:t>
            </a:r>
            <a:endParaRPr lang="en-IL" sz="2000" dirty="0"/>
          </a:p>
        </p:txBody>
      </p:sp>
      <p:sp>
        <p:nvSpPr>
          <p:cNvPr id="9" name="Rectangle 8">
            <a:extLst>
              <a:ext uri="{FF2B5EF4-FFF2-40B4-BE49-F238E27FC236}">
                <a16:creationId xmlns:a16="http://schemas.microsoft.com/office/drawing/2014/main" id="{86990C7B-E47A-CD5B-080E-9C1EC676E465}"/>
              </a:ext>
            </a:extLst>
          </p:cNvPr>
          <p:cNvSpPr/>
          <p:nvPr/>
        </p:nvSpPr>
        <p:spPr>
          <a:xfrm>
            <a:off x="291444" y="1115362"/>
            <a:ext cx="4195711" cy="4246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L"/>
          </a:p>
        </p:txBody>
      </p:sp>
      <p:sp>
        <p:nvSpPr>
          <p:cNvPr id="10" name="Content Placeholder 2">
            <a:extLst>
              <a:ext uri="{FF2B5EF4-FFF2-40B4-BE49-F238E27FC236}">
                <a16:creationId xmlns:a16="http://schemas.microsoft.com/office/drawing/2014/main" id="{DBB52AFC-7D8B-55D2-FC06-CCA59193D897}"/>
              </a:ext>
            </a:extLst>
          </p:cNvPr>
          <p:cNvSpPr txBox="1">
            <a:spLocks/>
          </p:cNvSpPr>
          <p:nvPr/>
        </p:nvSpPr>
        <p:spPr>
          <a:xfrm>
            <a:off x="310298" y="1128734"/>
            <a:ext cx="4252275" cy="47134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r>
              <a:rPr lang="en-US" sz="2000" dirty="0"/>
              <a:t>Expansive BPM</a:t>
            </a:r>
            <a:endParaRPr lang="en-IL" sz="3200" dirty="0"/>
          </a:p>
        </p:txBody>
      </p:sp>
      <p:sp>
        <p:nvSpPr>
          <p:cNvPr id="11" name="Rounded Rectangle 10">
            <a:extLst>
              <a:ext uri="{FF2B5EF4-FFF2-40B4-BE49-F238E27FC236}">
                <a16:creationId xmlns:a16="http://schemas.microsoft.com/office/drawing/2014/main" id="{B78F4939-7248-4016-1B78-AFF1B1EF2507}"/>
              </a:ext>
            </a:extLst>
          </p:cNvPr>
          <p:cNvSpPr/>
          <p:nvPr/>
        </p:nvSpPr>
        <p:spPr>
          <a:xfrm>
            <a:off x="6966408" y="4656841"/>
            <a:ext cx="4904638" cy="8578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Develops holistic, interconnected management approaches rather than isolated, siloed processes.</a:t>
            </a:r>
            <a:endParaRPr lang="en-IL" dirty="0">
              <a:solidFill>
                <a:schemeClr val="bg1"/>
              </a:solidFill>
            </a:endParaRPr>
          </a:p>
        </p:txBody>
      </p:sp>
      <p:cxnSp>
        <p:nvCxnSpPr>
          <p:cNvPr id="13" name="Straight Arrow Connector 12">
            <a:extLst>
              <a:ext uri="{FF2B5EF4-FFF2-40B4-BE49-F238E27FC236}">
                <a16:creationId xmlns:a16="http://schemas.microsoft.com/office/drawing/2014/main" id="{AC4CF892-8CE9-2FE2-9316-489688EDAB04}"/>
              </a:ext>
            </a:extLst>
          </p:cNvPr>
          <p:cNvCxnSpPr>
            <a:cxnSpLocks/>
            <a:stCxn id="9" idx="3"/>
            <a:endCxn id="11" idx="1"/>
          </p:cNvCxnSpPr>
          <p:nvPr/>
        </p:nvCxnSpPr>
        <p:spPr>
          <a:xfrm>
            <a:off x="4487155" y="1327699"/>
            <a:ext cx="2479253" cy="375806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E36608-9D89-340A-7DC8-9860D29F9372}"/>
              </a:ext>
            </a:extLst>
          </p:cNvPr>
          <p:cNvSpPr/>
          <p:nvPr/>
        </p:nvSpPr>
        <p:spPr>
          <a:xfrm>
            <a:off x="310298" y="1715052"/>
            <a:ext cx="4176858" cy="471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Automated Process (Re-)Design</a:t>
            </a:r>
            <a:endParaRPr lang="en-IL" dirty="0"/>
          </a:p>
        </p:txBody>
      </p:sp>
      <p:sp>
        <p:nvSpPr>
          <p:cNvPr id="15" name="Rounded Rectangle 14">
            <a:extLst>
              <a:ext uri="{FF2B5EF4-FFF2-40B4-BE49-F238E27FC236}">
                <a16:creationId xmlns:a16="http://schemas.microsoft.com/office/drawing/2014/main" id="{272716BD-28A9-735F-EEAF-C85E2B7C44FC}"/>
              </a:ext>
            </a:extLst>
          </p:cNvPr>
          <p:cNvSpPr/>
          <p:nvPr/>
        </p:nvSpPr>
        <p:spPr>
          <a:xfrm>
            <a:off x="6831733" y="226243"/>
            <a:ext cx="4904638" cy="7808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Introduces tools that automate process redesign to innovate faster and adapt to changes.</a:t>
            </a:r>
            <a:endParaRPr lang="en-IL" dirty="0">
              <a:solidFill>
                <a:schemeClr val="bg1"/>
              </a:solidFill>
            </a:endParaRPr>
          </a:p>
        </p:txBody>
      </p:sp>
      <p:cxnSp>
        <p:nvCxnSpPr>
          <p:cNvPr id="17" name="Straight Arrow Connector 16">
            <a:extLst>
              <a:ext uri="{FF2B5EF4-FFF2-40B4-BE49-F238E27FC236}">
                <a16:creationId xmlns:a16="http://schemas.microsoft.com/office/drawing/2014/main" id="{43EFDC95-E474-1A0B-DDD8-0B5555B34D2D}"/>
              </a:ext>
            </a:extLst>
          </p:cNvPr>
          <p:cNvCxnSpPr>
            <a:cxnSpLocks/>
            <a:stCxn id="14" idx="3"/>
            <a:endCxn id="15" idx="1"/>
          </p:cNvCxnSpPr>
          <p:nvPr/>
        </p:nvCxnSpPr>
        <p:spPr>
          <a:xfrm flipV="1">
            <a:off x="4487156" y="616662"/>
            <a:ext cx="2344577" cy="1334060"/>
          </a:xfrm>
          <a:prstGeom prst="straightConnector1">
            <a:avLst/>
          </a:prstGeom>
          <a:ln w="6032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0C702E15-BB77-B518-38CB-62BEB0C49C04}"/>
              </a:ext>
            </a:extLst>
          </p:cNvPr>
          <p:cNvSpPr/>
          <p:nvPr/>
        </p:nvSpPr>
        <p:spPr>
          <a:xfrm>
            <a:off x="6966408" y="1197204"/>
            <a:ext cx="4769963" cy="631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Builds virtual models to simulate, predict, and optimize process performance.</a:t>
            </a:r>
            <a:endParaRPr lang="en-IL" dirty="0"/>
          </a:p>
        </p:txBody>
      </p:sp>
      <p:sp>
        <p:nvSpPr>
          <p:cNvPr id="19" name="Rectangle 18">
            <a:extLst>
              <a:ext uri="{FF2B5EF4-FFF2-40B4-BE49-F238E27FC236}">
                <a16:creationId xmlns:a16="http://schemas.microsoft.com/office/drawing/2014/main" id="{3628BA96-CEBB-F299-71D3-474070F3FE73}"/>
              </a:ext>
            </a:extLst>
          </p:cNvPr>
          <p:cNvSpPr/>
          <p:nvPr/>
        </p:nvSpPr>
        <p:spPr>
          <a:xfrm>
            <a:off x="310298" y="2322800"/>
            <a:ext cx="4176859" cy="4667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Constructing Digital Twins</a:t>
            </a:r>
            <a:endParaRPr lang="en-IL" dirty="0"/>
          </a:p>
        </p:txBody>
      </p:sp>
      <p:cxnSp>
        <p:nvCxnSpPr>
          <p:cNvPr id="21" name="Elbow Connector 20">
            <a:extLst>
              <a:ext uri="{FF2B5EF4-FFF2-40B4-BE49-F238E27FC236}">
                <a16:creationId xmlns:a16="http://schemas.microsoft.com/office/drawing/2014/main" id="{DD582855-7662-D062-2A54-2151B4B404A0}"/>
              </a:ext>
            </a:extLst>
          </p:cNvPr>
          <p:cNvCxnSpPr>
            <a:cxnSpLocks/>
            <a:stCxn id="19" idx="3"/>
            <a:endCxn id="18" idx="1"/>
          </p:cNvCxnSpPr>
          <p:nvPr/>
        </p:nvCxnSpPr>
        <p:spPr>
          <a:xfrm flipV="1">
            <a:off x="4487157" y="1513002"/>
            <a:ext cx="2479251" cy="10431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8942673-1F24-37DE-C0E5-F491EB939CCC}"/>
              </a:ext>
            </a:extLst>
          </p:cNvPr>
          <p:cNvSpPr/>
          <p:nvPr/>
        </p:nvSpPr>
        <p:spPr>
          <a:xfrm>
            <a:off x="310298" y="2937164"/>
            <a:ext cx="4186285" cy="4156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Objectivity in Process Descriptions</a:t>
            </a:r>
            <a:endParaRPr lang="en-IL" dirty="0"/>
          </a:p>
        </p:txBody>
      </p:sp>
      <p:sp>
        <p:nvSpPr>
          <p:cNvPr id="23" name="Rounded Rectangle 22">
            <a:extLst>
              <a:ext uri="{FF2B5EF4-FFF2-40B4-BE49-F238E27FC236}">
                <a16:creationId xmlns:a16="http://schemas.microsoft.com/office/drawing/2014/main" id="{1B5309B6-665F-1D72-F45C-C5A342C3B5A4}"/>
              </a:ext>
            </a:extLst>
          </p:cNvPr>
          <p:cNvSpPr/>
          <p:nvPr/>
        </p:nvSpPr>
        <p:spPr>
          <a:xfrm>
            <a:off x="6966407" y="3508718"/>
            <a:ext cx="4769963" cy="8578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Standardizes process modeling to reduce subjectivity and improve consistency in decision-making.</a:t>
            </a:r>
            <a:endParaRPr lang="en-IL" dirty="0"/>
          </a:p>
        </p:txBody>
      </p:sp>
      <p:cxnSp>
        <p:nvCxnSpPr>
          <p:cNvPr id="25" name="Straight Arrow Connector 24">
            <a:extLst>
              <a:ext uri="{FF2B5EF4-FFF2-40B4-BE49-F238E27FC236}">
                <a16:creationId xmlns:a16="http://schemas.microsoft.com/office/drawing/2014/main" id="{E4E41023-B223-4F3E-39DF-FC96470CBE2E}"/>
              </a:ext>
            </a:extLst>
          </p:cNvPr>
          <p:cNvCxnSpPr>
            <a:cxnSpLocks/>
            <a:stCxn id="22" idx="3"/>
            <a:endCxn id="23" idx="1"/>
          </p:cNvCxnSpPr>
          <p:nvPr/>
        </p:nvCxnSpPr>
        <p:spPr>
          <a:xfrm>
            <a:off x="4496583" y="3144982"/>
            <a:ext cx="2469824" cy="792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C280F63-F402-43E0-38A3-7504A2B2BE1E}"/>
              </a:ext>
            </a:extLst>
          </p:cNvPr>
          <p:cNvSpPr/>
          <p:nvPr/>
        </p:nvSpPr>
        <p:spPr>
          <a:xfrm>
            <a:off x="300871" y="3500450"/>
            <a:ext cx="4195711" cy="4156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Fixed Granularity Levels</a:t>
            </a:r>
            <a:endParaRPr lang="en-IL" dirty="0"/>
          </a:p>
        </p:txBody>
      </p:sp>
      <p:sp>
        <p:nvSpPr>
          <p:cNvPr id="27" name="Rounded Rectangle 26">
            <a:extLst>
              <a:ext uri="{FF2B5EF4-FFF2-40B4-BE49-F238E27FC236}">
                <a16:creationId xmlns:a16="http://schemas.microsoft.com/office/drawing/2014/main" id="{5AA081F3-F7F1-331B-F6A3-EED85908C5CC}"/>
              </a:ext>
            </a:extLst>
          </p:cNvPr>
          <p:cNvSpPr/>
          <p:nvPr/>
        </p:nvSpPr>
        <p:spPr>
          <a:xfrm>
            <a:off x="6985263" y="2789514"/>
            <a:ext cx="4751108" cy="56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Enables multi-granular analysis to enhance process flexibility and precision in mining.</a:t>
            </a:r>
            <a:endParaRPr lang="en-IL" dirty="0"/>
          </a:p>
        </p:txBody>
      </p:sp>
      <p:cxnSp>
        <p:nvCxnSpPr>
          <p:cNvPr id="29" name="Straight Arrow Connector 28">
            <a:extLst>
              <a:ext uri="{FF2B5EF4-FFF2-40B4-BE49-F238E27FC236}">
                <a16:creationId xmlns:a16="http://schemas.microsoft.com/office/drawing/2014/main" id="{9FA752EA-2DDF-B710-0058-8F327F8C1B81}"/>
              </a:ext>
            </a:extLst>
          </p:cNvPr>
          <p:cNvCxnSpPr>
            <a:cxnSpLocks/>
            <a:stCxn id="26" idx="3"/>
            <a:endCxn id="27" idx="1"/>
          </p:cNvCxnSpPr>
          <p:nvPr/>
        </p:nvCxnSpPr>
        <p:spPr>
          <a:xfrm flipV="1">
            <a:off x="4496582" y="3071157"/>
            <a:ext cx="2488681" cy="637111"/>
          </a:xfrm>
          <a:prstGeom prst="straightConnector1">
            <a:avLst/>
          </a:prstGeom>
          <a:ln w="60325">
            <a:solidFill>
              <a:schemeClr val="accent3">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D5B4343-293C-7A92-E11E-0C755507934C}"/>
              </a:ext>
            </a:extLst>
          </p:cNvPr>
          <p:cNvSpPr/>
          <p:nvPr/>
        </p:nvSpPr>
        <p:spPr>
          <a:xfrm>
            <a:off x="300871" y="4047263"/>
            <a:ext cx="4195711" cy="547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Augmenting Process Mining with Common Sense</a:t>
            </a:r>
            <a:endParaRPr lang="en-IL" dirty="0"/>
          </a:p>
        </p:txBody>
      </p:sp>
      <p:sp>
        <p:nvSpPr>
          <p:cNvPr id="52" name="Rounded Rectangle 51">
            <a:extLst>
              <a:ext uri="{FF2B5EF4-FFF2-40B4-BE49-F238E27FC236}">
                <a16:creationId xmlns:a16="http://schemas.microsoft.com/office/drawing/2014/main" id="{DAAEB7CB-BEEC-55D6-7689-2D5597060FB4}"/>
              </a:ext>
            </a:extLst>
          </p:cNvPr>
          <p:cNvSpPr/>
          <p:nvPr/>
        </p:nvSpPr>
        <p:spPr>
          <a:xfrm>
            <a:off x="6975458" y="1945750"/>
            <a:ext cx="4751108" cy="749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Designs tools that align with workers' natural workflows, reducing redundancy and improving usability.</a:t>
            </a:r>
            <a:endParaRPr lang="en-IL" dirty="0"/>
          </a:p>
        </p:txBody>
      </p:sp>
    </p:spTree>
    <p:extLst>
      <p:ext uri="{BB962C8B-B14F-4D97-AF65-F5344CB8AC3E}">
        <p14:creationId xmlns:p14="http://schemas.microsoft.com/office/powerpoint/2010/main" val="226530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7"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8"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9"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1"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2"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3"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74"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5"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6"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77"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7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79"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5"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6" name="Rectangle 8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7" name="Rectangle 8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8" name="Top Left">
            <a:extLst>
              <a:ext uri="{FF2B5EF4-FFF2-40B4-BE49-F238E27FC236}">
                <a16:creationId xmlns:a16="http://schemas.microsoft.com/office/drawing/2014/main" id="{7092E392-4FB7-4E2D-928D-EFC63D148E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89" name="Freeform: Shape 40">
              <a:extLst>
                <a:ext uri="{FF2B5EF4-FFF2-40B4-BE49-F238E27FC236}">
                  <a16:creationId xmlns:a16="http://schemas.microsoft.com/office/drawing/2014/main" id="{9B57026F-1936-4B50-9E5F-0037B748B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0" name="Freeform: Shape 41">
              <a:extLst>
                <a:ext uri="{FF2B5EF4-FFF2-40B4-BE49-F238E27FC236}">
                  <a16:creationId xmlns:a16="http://schemas.microsoft.com/office/drawing/2014/main" id="{31C2FEB5-C2DC-4FDF-9FE5-407608D6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91" name="Freeform: Shape 42">
              <a:extLst>
                <a:ext uri="{FF2B5EF4-FFF2-40B4-BE49-F238E27FC236}">
                  <a16:creationId xmlns:a16="http://schemas.microsoft.com/office/drawing/2014/main" id="{60B00B9B-BAB1-4074-A3AF-13B08F4E0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92" name="Freeform: Shape 43">
              <a:extLst>
                <a:ext uri="{FF2B5EF4-FFF2-40B4-BE49-F238E27FC236}">
                  <a16:creationId xmlns:a16="http://schemas.microsoft.com/office/drawing/2014/main" id="{0B6DF209-B3F7-4699-802B-4BE211132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3" name="Freeform: Shape 44">
              <a:extLst>
                <a:ext uri="{FF2B5EF4-FFF2-40B4-BE49-F238E27FC236}">
                  <a16:creationId xmlns:a16="http://schemas.microsoft.com/office/drawing/2014/main" id="{C45FFE10-7D64-45F0-B227-92979752A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94" name="Freeform: Shape 45">
              <a:extLst>
                <a:ext uri="{FF2B5EF4-FFF2-40B4-BE49-F238E27FC236}">
                  <a16:creationId xmlns:a16="http://schemas.microsoft.com/office/drawing/2014/main" id="{4395C91B-6EED-4F5B-8873-5E0AA757F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5" name="Freeform: Shape 46">
              <a:extLst>
                <a:ext uri="{FF2B5EF4-FFF2-40B4-BE49-F238E27FC236}">
                  <a16:creationId xmlns:a16="http://schemas.microsoft.com/office/drawing/2014/main" id="{248D099A-D8DD-4FBA-AF53-928CE633C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96" name="Freeform: Shape 47">
              <a:extLst>
                <a:ext uri="{FF2B5EF4-FFF2-40B4-BE49-F238E27FC236}">
                  <a16:creationId xmlns:a16="http://schemas.microsoft.com/office/drawing/2014/main" id="{1F857259-D6C4-41F7-82DC-37816E8AD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4511DF7-90E1-CD26-7105-246FF802223F}"/>
              </a:ext>
            </a:extLst>
          </p:cNvPr>
          <p:cNvSpPr>
            <a:spLocks noGrp="1"/>
          </p:cNvSpPr>
          <p:nvPr>
            <p:ph type="title"/>
          </p:nvPr>
        </p:nvSpPr>
        <p:spPr>
          <a:xfrm>
            <a:off x="1005654" y="744909"/>
            <a:ext cx="5132388" cy="3155419"/>
          </a:xfrm>
        </p:spPr>
        <p:txBody>
          <a:bodyPr vert="horz" lIns="91440" tIns="45720" rIns="91440" bIns="45720" rtlCol="0" anchor="b">
            <a:normAutofit/>
          </a:bodyPr>
          <a:lstStyle/>
          <a:p>
            <a:r>
              <a:rPr lang="en-US" sz="5400" kern="1200">
                <a:solidFill>
                  <a:schemeClr val="tx2"/>
                </a:solidFill>
                <a:latin typeface="+mj-lt"/>
                <a:ea typeface="+mj-ea"/>
                <a:cs typeface="+mj-cs"/>
              </a:rPr>
              <a:t>Questions?</a:t>
            </a:r>
          </a:p>
        </p:txBody>
      </p:sp>
      <p:pic>
        <p:nvPicPr>
          <p:cNvPr id="5" name="Content Placeholder 4" descr="A person raising his hand in a classroom&#10;&#10;Description automatically generated">
            <a:extLst>
              <a:ext uri="{FF2B5EF4-FFF2-40B4-BE49-F238E27FC236}">
                <a16:creationId xmlns:a16="http://schemas.microsoft.com/office/drawing/2014/main" id="{31FE5CBF-FB1C-A71D-268D-18AD8755BEC4}"/>
              </a:ext>
            </a:extLst>
          </p:cNvPr>
          <p:cNvPicPr>
            <a:picLocks noGrp="1" noChangeAspect="1"/>
          </p:cNvPicPr>
          <p:nvPr>
            <p:ph idx="1"/>
          </p:nvPr>
        </p:nvPicPr>
        <p:blipFill>
          <a:blip r:embed="rId2"/>
          <a:srcRect r="-2" b="10248"/>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97" name="Bottom Right">
            <a:extLst>
              <a:ext uri="{FF2B5EF4-FFF2-40B4-BE49-F238E27FC236}">
                <a16:creationId xmlns:a16="http://schemas.microsoft.com/office/drawing/2014/main" id="{A7C60A7A-4212-46AC-80A2-DE231DD3D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1" name="Freeform: Shape 50">
              <a:extLst>
                <a:ext uri="{FF2B5EF4-FFF2-40B4-BE49-F238E27FC236}">
                  <a16:creationId xmlns:a16="http://schemas.microsoft.com/office/drawing/2014/main" id="{7EDA875D-6B8A-4B32-89EB-F4CD6D1FC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2" name="Graphic 157">
              <a:extLst>
                <a:ext uri="{FF2B5EF4-FFF2-40B4-BE49-F238E27FC236}">
                  <a16:creationId xmlns:a16="http://schemas.microsoft.com/office/drawing/2014/main" id="{AA7D7CCE-E90B-483E-AFF7-CF95CABC97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8" name="Freeform: Shape 53">
                <a:extLst>
                  <a:ext uri="{FF2B5EF4-FFF2-40B4-BE49-F238E27FC236}">
                    <a16:creationId xmlns:a16="http://schemas.microsoft.com/office/drawing/2014/main" id="{67F2D919-84B6-4EC4-87F5-BDFF145BB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9" name="Freeform: Shape 54">
                <a:extLst>
                  <a:ext uri="{FF2B5EF4-FFF2-40B4-BE49-F238E27FC236}">
                    <a16:creationId xmlns:a16="http://schemas.microsoft.com/office/drawing/2014/main" id="{65C8244C-685B-42CF-B028-C7ADE067C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0420B7EF-9249-4974-A978-AAD55C81B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0" name="Freeform: Shape 56">
                <a:extLst>
                  <a:ext uri="{FF2B5EF4-FFF2-40B4-BE49-F238E27FC236}">
                    <a16:creationId xmlns:a16="http://schemas.microsoft.com/office/drawing/2014/main" id="{05BD8B59-E1C0-4320-BFC1-66D139E80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1" name="Freeform: Shape 57">
                <a:extLst>
                  <a:ext uri="{FF2B5EF4-FFF2-40B4-BE49-F238E27FC236}">
                    <a16:creationId xmlns:a16="http://schemas.microsoft.com/office/drawing/2014/main" id="{A983471C-A7FE-4ED8-BE9B-601CEC61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2" name="Freeform: Shape 58">
                <a:extLst>
                  <a:ext uri="{FF2B5EF4-FFF2-40B4-BE49-F238E27FC236}">
                    <a16:creationId xmlns:a16="http://schemas.microsoft.com/office/drawing/2014/main" id="{E8B842F2-803D-4F74-BBF6-6965BC0FD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3" name="Freeform: Shape 59">
                <a:extLst>
                  <a:ext uri="{FF2B5EF4-FFF2-40B4-BE49-F238E27FC236}">
                    <a16:creationId xmlns:a16="http://schemas.microsoft.com/office/drawing/2014/main" id="{94ECDF1E-AE5F-46C4-A134-C28C6D6B7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C0E491A0-7D49-4A1F-B2DB-C94F56329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4"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15507" y="3369564"/>
            <a:ext cx="118872" cy="118872"/>
            <a:chOff x="1175347" y="3733800"/>
            <a:chExt cx="118872" cy="118872"/>
          </a:xfrm>
        </p:grpSpPr>
        <p:cxnSp>
          <p:nvCxnSpPr>
            <p:cNvPr id="105" name="Straight Connector 10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06" name="Straight Connector 10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467702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40" name="Top Left">
            <a:extLst>
              <a:ext uri="{FF2B5EF4-FFF2-40B4-BE49-F238E27FC236}">
                <a16:creationId xmlns:a16="http://schemas.microsoft.com/office/drawing/2014/main" id="{FC280B3D-FC68-4DDC-950C-506B5C6838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41" name="Freeform: Shape 40">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60" name="Bottom Right">
            <a:extLst>
              <a:ext uri="{FF2B5EF4-FFF2-40B4-BE49-F238E27FC236}">
                <a16:creationId xmlns:a16="http://schemas.microsoft.com/office/drawing/2014/main" id="{88540B56-6256-419C-AC81-7B56D0DD7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1" name="Freeform: Shape 60">
              <a:extLst>
                <a:ext uri="{FF2B5EF4-FFF2-40B4-BE49-F238E27FC236}">
                  <a16:creationId xmlns:a16="http://schemas.microsoft.com/office/drawing/2014/main" id="{EB5E9C2F-6749-4023-8E94-45C1C3FC6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2" name="Graphic 157">
              <a:extLst>
                <a:ext uri="{FF2B5EF4-FFF2-40B4-BE49-F238E27FC236}">
                  <a16:creationId xmlns:a16="http://schemas.microsoft.com/office/drawing/2014/main" id="{D87C11F9-4A6E-44BC-BF6C-0468EFD71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4" name="Freeform: Shape 63">
                <a:extLst>
                  <a:ext uri="{FF2B5EF4-FFF2-40B4-BE49-F238E27FC236}">
                    <a16:creationId xmlns:a16="http://schemas.microsoft.com/office/drawing/2014/main" id="{2B1B9F72-6727-48A7-A229-1B9E8620C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F112D38F-1CDF-4293-96FC-2190D0395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CF3E4DE9-57D9-4C4C-BE4E-7F081A1B3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BB673C9-C994-4CA3-B78E-F65C5F8C6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9B6FF51D-0B4A-4C30-AEC8-D66E88C98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DCF516A0-FBBD-4A87-9E93-708625DE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6F1EDD83-3119-40A9-B093-626EB1B12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3" name="Freeform: Shape 62">
              <a:extLst>
                <a:ext uri="{FF2B5EF4-FFF2-40B4-BE49-F238E27FC236}">
                  <a16:creationId xmlns:a16="http://schemas.microsoft.com/office/drawing/2014/main" id="{BA5F46DB-9B25-49AD-BC98-191E88919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7F33AC7-559C-E706-A222-6E6229B87F63}"/>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a:solidFill>
                  <a:schemeClr val="tx2"/>
                </a:solidFill>
                <a:latin typeface="+mj-lt"/>
                <a:ea typeface="+mj-ea"/>
                <a:cs typeface="+mj-cs"/>
              </a:rPr>
              <a:t>What is a BPM</a:t>
            </a:r>
          </a:p>
        </p:txBody>
      </p:sp>
      <p:sp>
        <p:nvSpPr>
          <p:cNvPr id="3" name="Content Placeholder 2">
            <a:extLst>
              <a:ext uri="{FF2B5EF4-FFF2-40B4-BE49-F238E27FC236}">
                <a16:creationId xmlns:a16="http://schemas.microsoft.com/office/drawing/2014/main" id="{E5A82E70-6E77-698F-5F36-F8DB0D73BA6A}"/>
              </a:ext>
            </a:extLst>
          </p:cNvPr>
          <p:cNvSpPr>
            <a:spLocks noGrp="1"/>
          </p:cNvSpPr>
          <p:nvPr>
            <p:ph idx="1"/>
          </p:nvPr>
        </p:nvSpPr>
        <p:spPr>
          <a:xfrm>
            <a:off x="1524000" y="4069354"/>
            <a:ext cx="9144000" cy="1265285"/>
          </a:xfrm>
        </p:spPr>
        <p:txBody>
          <a:bodyPr vert="horz" lIns="91440" tIns="45720" rIns="91440" bIns="45720" rtlCol="0">
            <a:normAutofit/>
          </a:bodyPr>
          <a:lstStyle/>
          <a:p>
            <a:pPr marL="0" indent="0" algn="ctr">
              <a:buNone/>
            </a:pPr>
            <a:r>
              <a:rPr lang="en-US" sz="2200" kern="1200" dirty="0">
                <a:solidFill>
                  <a:schemeClr val="tx2"/>
                </a:solidFill>
                <a:latin typeface="+mn-lt"/>
                <a:ea typeface="+mn-ea"/>
                <a:cs typeface="+mn-cs"/>
              </a:rPr>
              <a:t>https://</a:t>
            </a:r>
            <a:r>
              <a:rPr lang="en-US" sz="2200" kern="1200" dirty="0" err="1">
                <a:solidFill>
                  <a:schemeClr val="tx2"/>
                </a:solidFill>
                <a:latin typeface="+mn-lt"/>
                <a:ea typeface="+mn-ea"/>
                <a:cs typeface="+mn-cs"/>
              </a:rPr>
              <a:t>www.youtube.com</a:t>
            </a:r>
            <a:r>
              <a:rPr lang="en-US" sz="2200" kern="1200" dirty="0">
                <a:solidFill>
                  <a:schemeClr val="tx2"/>
                </a:solidFill>
                <a:latin typeface="+mn-lt"/>
                <a:ea typeface="+mn-ea"/>
                <a:cs typeface="+mn-cs"/>
              </a:rPr>
              <a:t>/</a:t>
            </a:r>
            <a:r>
              <a:rPr lang="en-US" sz="2200" kern="1200" dirty="0" err="1">
                <a:solidFill>
                  <a:schemeClr val="tx2"/>
                </a:solidFill>
                <a:latin typeface="+mn-lt"/>
                <a:ea typeface="+mn-ea"/>
                <a:cs typeface="+mn-cs"/>
              </a:rPr>
              <a:t>watch?v</a:t>
            </a:r>
            <a:r>
              <a:rPr lang="en-US" sz="2200" kern="1200" dirty="0">
                <a:solidFill>
                  <a:schemeClr val="tx2"/>
                </a:solidFill>
                <a:latin typeface="+mn-lt"/>
                <a:ea typeface="+mn-ea"/>
                <a:cs typeface="+mn-cs"/>
              </a:rPr>
              <a:t>=3m9gJjxkm58</a:t>
            </a:r>
          </a:p>
        </p:txBody>
      </p:sp>
      <p:grpSp>
        <p:nvGrpSpPr>
          <p:cNvPr id="72"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3" name="Straight Connector 72">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106568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9DE2-467A-7F37-8EDD-726BA0B87945}"/>
              </a:ext>
            </a:extLst>
          </p:cNvPr>
          <p:cNvSpPr>
            <a:spLocks noGrp="1"/>
          </p:cNvSpPr>
          <p:nvPr>
            <p:ph type="title"/>
          </p:nvPr>
        </p:nvSpPr>
        <p:spPr/>
        <p:txBody>
          <a:bodyPr/>
          <a:lstStyle/>
          <a:p>
            <a:r>
              <a:rPr lang="en-IL" dirty="0"/>
              <a:t>Challenges</a:t>
            </a:r>
          </a:p>
        </p:txBody>
      </p:sp>
      <p:sp>
        <p:nvSpPr>
          <p:cNvPr id="3" name="Content Placeholder 2">
            <a:extLst>
              <a:ext uri="{FF2B5EF4-FFF2-40B4-BE49-F238E27FC236}">
                <a16:creationId xmlns:a16="http://schemas.microsoft.com/office/drawing/2014/main" id="{2AC7AA0B-AA02-6E5B-DC28-528F8503262F}"/>
              </a:ext>
            </a:extLst>
          </p:cNvPr>
          <p:cNvSpPr>
            <a:spLocks noGrp="1"/>
          </p:cNvSpPr>
          <p:nvPr>
            <p:ph idx="1"/>
          </p:nvPr>
        </p:nvSpPr>
        <p:spPr/>
        <p:txBody>
          <a:bodyPr/>
          <a:lstStyle/>
          <a:p>
            <a:r>
              <a:rPr lang="en-US" b="1" dirty="0"/>
              <a:t>BPM-Driven Value Creation from Data</a:t>
            </a:r>
            <a:r>
              <a:rPr lang="en-US" dirty="0"/>
              <a:t>: Overcoming socio-technical barriers to leverage data for business transformation.</a:t>
            </a:r>
          </a:p>
          <a:p>
            <a:r>
              <a:rPr lang="en-US" b="1" dirty="0"/>
              <a:t>Expansive BPM</a:t>
            </a:r>
            <a:r>
              <a:rPr lang="en-US" dirty="0"/>
              <a:t>: Shifting from isolated process views to holistic, interconnected management.</a:t>
            </a:r>
          </a:p>
          <a:p>
            <a:r>
              <a:rPr lang="en-US" b="1" dirty="0"/>
              <a:t>Automated Process (Re-)Design</a:t>
            </a:r>
            <a:r>
              <a:rPr lang="en-US" dirty="0"/>
              <a:t>: Automating process redesign to accelerate innovation and adaptability</a:t>
            </a:r>
          </a:p>
          <a:p>
            <a:r>
              <a:rPr lang="en-US" b="1" dirty="0"/>
              <a:t>Constructing Digital Twins</a:t>
            </a:r>
            <a:r>
              <a:rPr lang="en-US" dirty="0"/>
              <a:t>: Developing virtual models to simulate and optimize business processes.</a:t>
            </a:r>
            <a:endParaRPr lang="en-IL" dirty="0"/>
          </a:p>
        </p:txBody>
      </p:sp>
    </p:spTree>
    <p:extLst>
      <p:ext uri="{BB962C8B-B14F-4D97-AF65-F5344CB8AC3E}">
        <p14:creationId xmlns:p14="http://schemas.microsoft.com/office/powerpoint/2010/main" val="979598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9111-3A18-79E4-D930-AFF8DFB7AC09}"/>
              </a:ext>
            </a:extLst>
          </p:cNvPr>
          <p:cNvSpPr>
            <a:spLocks noGrp="1"/>
          </p:cNvSpPr>
          <p:nvPr>
            <p:ph type="title"/>
          </p:nvPr>
        </p:nvSpPr>
        <p:spPr/>
        <p:txBody>
          <a:bodyPr/>
          <a:lstStyle/>
          <a:p>
            <a:r>
              <a:rPr lang="en-IL" dirty="0"/>
              <a:t>More Challenges</a:t>
            </a:r>
          </a:p>
        </p:txBody>
      </p:sp>
      <p:sp>
        <p:nvSpPr>
          <p:cNvPr id="3" name="Content Placeholder 2">
            <a:extLst>
              <a:ext uri="{FF2B5EF4-FFF2-40B4-BE49-F238E27FC236}">
                <a16:creationId xmlns:a16="http://schemas.microsoft.com/office/drawing/2014/main" id="{C9F2A52F-AD85-05C4-3BE8-DEC6B8F85109}"/>
              </a:ext>
            </a:extLst>
          </p:cNvPr>
          <p:cNvSpPr>
            <a:spLocks noGrp="1"/>
          </p:cNvSpPr>
          <p:nvPr>
            <p:ph idx="1"/>
          </p:nvPr>
        </p:nvSpPr>
        <p:spPr/>
        <p:txBody>
          <a:bodyPr/>
          <a:lstStyle/>
          <a:p>
            <a:r>
              <a:rPr lang="en-US" b="1" dirty="0"/>
              <a:t>Objectivity in Process Descriptions</a:t>
            </a:r>
          </a:p>
          <a:p>
            <a:r>
              <a:rPr lang="en-US" b="1" dirty="0"/>
              <a:t>Fixed Granularity Levels</a:t>
            </a:r>
          </a:p>
          <a:p>
            <a:r>
              <a:rPr lang="en-US" b="1" dirty="0"/>
              <a:t>Augmenting Process Mining with Common Sense</a:t>
            </a:r>
          </a:p>
          <a:p>
            <a:r>
              <a:rPr lang="en-US" b="1" dirty="0"/>
              <a:t>Worker-Centric Process Management</a:t>
            </a:r>
          </a:p>
          <a:p>
            <a:r>
              <a:rPr lang="en-US" b="1" dirty="0"/>
              <a:t>Mining Processes Using Stochastic Data</a:t>
            </a:r>
            <a:endParaRPr lang="en-IL" b="1" dirty="0"/>
          </a:p>
        </p:txBody>
      </p:sp>
    </p:spTree>
    <p:extLst>
      <p:ext uri="{BB962C8B-B14F-4D97-AF65-F5344CB8AC3E}">
        <p14:creationId xmlns:p14="http://schemas.microsoft.com/office/powerpoint/2010/main" val="1201382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computer&#10;&#10;Description automatically generated">
            <a:extLst>
              <a:ext uri="{FF2B5EF4-FFF2-40B4-BE49-F238E27FC236}">
                <a16:creationId xmlns:a16="http://schemas.microsoft.com/office/drawing/2014/main" id="{83626D72-65F7-D6A2-5F6D-FF3E8D80A78D}"/>
              </a:ext>
            </a:extLst>
          </p:cNvPr>
          <p:cNvPicPr>
            <a:picLocks noChangeAspect="1"/>
          </p:cNvPicPr>
          <p:nvPr/>
        </p:nvPicPr>
        <p:blipFill>
          <a:blip r:embed="rId2">
            <a:alphaModFix amt="60000"/>
          </a:blip>
          <a:srcRect t="21251" r="-1" b="22496"/>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29B3996C-6840-DAE5-FAAD-63359761600F}"/>
              </a:ext>
            </a:extLst>
          </p:cNvPr>
          <p:cNvSpPr>
            <a:spLocks noGrp="1"/>
          </p:cNvSpPr>
          <p:nvPr>
            <p:ph type="title"/>
          </p:nvPr>
        </p:nvSpPr>
        <p:spPr>
          <a:xfrm>
            <a:off x="1198181" y="726066"/>
            <a:ext cx="4795282" cy="5018227"/>
          </a:xfrm>
        </p:spPr>
        <p:txBody>
          <a:bodyPr anchor="ctr">
            <a:normAutofit/>
          </a:bodyPr>
          <a:lstStyle/>
          <a:p>
            <a:r>
              <a:rPr lang="en-IL" dirty="0">
                <a:solidFill>
                  <a:srgbClr val="FFFFFF"/>
                </a:solidFill>
              </a:rPr>
              <a:t>Motivations</a:t>
            </a: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48A25C4F-B210-375C-9B79-184F40CFC2DE}"/>
              </a:ext>
            </a:extLst>
          </p:cNvPr>
          <p:cNvSpPr>
            <a:spLocks noGrp="1"/>
          </p:cNvSpPr>
          <p:nvPr>
            <p:ph idx="1"/>
          </p:nvPr>
        </p:nvSpPr>
        <p:spPr>
          <a:xfrm>
            <a:off x="6195372" y="726538"/>
            <a:ext cx="4977905" cy="5017076"/>
          </a:xfrm>
        </p:spPr>
        <p:txBody>
          <a:bodyPr anchor="ctr">
            <a:normAutofit/>
          </a:bodyPr>
          <a:lstStyle/>
          <a:p>
            <a:pPr marL="0" indent="0">
              <a:buNone/>
            </a:pPr>
            <a:r>
              <a:rPr lang="en-IL" sz="4000" dirty="0">
                <a:solidFill>
                  <a:srgbClr val="FFFFFF"/>
                </a:solidFill>
              </a:rPr>
              <a:t>Let’s explore some example of the challeges</a:t>
            </a:r>
          </a:p>
        </p:txBody>
      </p:sp>
    </p:spTree>
    <p:extLst>
      <p:ext uri="{BB962C8B-B14F-4D97-AF65-F5344CB8AC3E}">
        <p14:creationId xmlns:p14="http://schemas.microsoft.com/office/powerpoint/2010/main" val="1124788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FADD1535-ED83-48B3-8EB1-671A080F0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E70C64DB-421C-4FFD-8EB1-A7D1A5DC1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5C04BFFB-0C30-49E1-B4F0-24353121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368C7354-F4EF-4BC5-BF44-01614E0B9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45981B8-FB15-43E7-B1CE-AE4A5E9B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F05D22-2B12-4452-A804-346878D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B26EE6B-DF99-4B8A-8859-82A92A59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CE8FB053-1663-44BA-8128-0C19BD76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E5E4F4-4EE0-49E3-98E5-F1E2BB91A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123AFA3E-5B3E-ADE9-7F0C-9C69FAEA7BF6}"/>
              </a:ext>
            </a:extLst>
          </p:cNvPr>
          <p:cNvSpPr>
            <a:spLocks noGrp="1"/>
          </p:cNvSpPr>
          <p:nvPr>
            <p:ph type="title"/>
          </p:nvPr>
        </p:nvSpPr>
        <p:spPr>
          <a:xfrm>
            <a:off x="1198182" y="559813"/>
            <a:ext cx="4390807" cy="1664573"/>
          </a:xfrm>
        </p:spPr>
        <p:txBody>
          <a:bodyPr vert="horz" lIns="91440" tIns="45720" rIns="91440" bIns="45720" rtlCol="0" anchor="ctr">
            <a:normAutofit/>
          </a:bodyPr>
          <a:lstStyle/>
          <a:p>
            <a:r>
              <a:rPr lang="en-US" b="1" kern="1200" dirty="0">
                <a:solidFill>
                  <a:schemeClr val="tx2"/>
                </a:solidFill>
                <a:latin typeface="+mj-lt"/>
                <a:ea typeface="+mj-ea"/>
                <a:cs typeface="+mj-cs"/>
              </a:rPr>
              <a:t>Digital Twins</a:t>
            </a:r>
            <a:endParaRPr lang="en-US" kern="1200" dirty="0">
              <a:solidFill>
                <a:schemeClr val="tx2"/>
              </a:solidFill>
              <a:latin typeface="+mj-lt"/>
              <a:ea typeface="+mj-ea"/>
              <a:cs typeface="+mj-cs"/>
            </a:endParaRPr>
          </a:p>
        </p:txBody>
      </p:sp>
      <p:sp>
        <p:nvSpPr>
          <p:cNvPr id="6" name="TextBox 5">
            <a:extLst>
              <a:ext uri="{FF2B5EF4-FFF2-40B4-BE49-F238E27FC236}">
                <a16:creationId xmlns:a16="http://schemas.microsoft.com/office/drawing/2014/main" id="{39CCFC44-488F-164C-CE49-B36F94BF798F}"/>
              </a:ext>
            </a:extLst>
          </p:cNvPr>
          <p:cNvSpPr txBox="1"/>
          <p:nvPr/>
        </p:nvSpPr>
        <p:spPr>
          <a:xfrm>
            <a:off x="1185756" y="2384474"/>
            <a:ext cx="4390524" cy="3728613"/>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Virtual models replicating real-world processes.</a:t>
            </a:r>
          </a:p>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Used for simulation, prediction, and decision-making.</a:t>
            </a:r>
          </a:p>
        </p:txBody>
      </p:sp>
      <p:pic>
        <p:nvPicPr>
          <p:cNvPr id="5" name="Content Placeholder 4" descr="A person standing in a room with a glowing body&#10;&#10;Description automatically generated">
            <a:extLst>
              <a:ext uri="{FF2B5EF4-FFF2-40B4-BE49-F238E27FC236}">
                <a16:creationId xmlns:a16="http://schemas.microsoft.com/office/drawing/2014/main" id="{81DA953F-16C9-2F4C-5B69-F277AD534CBA}"/>
              </a:ext>
            </a:extLst>
          </p:cNvPr>
          <p:cNvPicPr>
            <a:picLocks noGrp="1" noChangeAspect="1"/>
          </p:cNvPicPr>
          <p:nvPr>
            <p:ph idx="1"/>
          </p:nvPr>
        </p:nvPicPr>
        <p:blipFill>
          <a:blip r:embed="rId2"/>
          <a:srcRect r="9662"/>
          <a:stretch/>
        </p:blipFill>
        <p:spPr>
          <a:xfrm>
            <a:off x="5996628" y="10"/>
            <a:ext cx="6195372" cy="6857990"/>
          </a:xfrm>
          <a:prstGeom prst="rect">
            <a:avLst/>
          </a:prstGeom>
        </p:spPr>
      </p:pic>
      <p:grpSp>
        <p:nvGrpSpPr>
          <p:cNvPr id="25" name="Bottom Right">
            <a:extLst>
              <a:ext uri="{FF2B5EF4-FFF2-40B4-BE49-F238E27FC236}">
                <a16:creationId xmlns:a16="http://schemas.microsoft.com/office/drawing/2014/main" id="{01081332-6CA1-49C2-A979-7709509AD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826B0664-73BC-4FCB-A447-57F7F67647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23242A3E-DBD8-44D5-930F-DA776CA06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331C242-2FF0-40D4-BF95-4A27680F2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500FE3B-EB2C-4A5D-ABA7-35137B2BA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E1EA3BF-3A9F-4CD0-9640-6FF67F443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7F4411F-5B81-451C-A006-8754E161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E4D64BD-20E2-44CF-AEB4-A87A43376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0B309630-6603-4319-BAB8-93102ABEB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F540FCD4-859A-4602-9CBC-C697E3877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2837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 name="Top Left">
            <a:extLst>
              <a:ext uri="{FF2B5EF4-FFF2-40B4-BE49-F238E27FC236}">
                <a16:creationId xmlns:a16="http://schemas.microsoft.com/office/drawing/2014/main" id="{9C6A6A21-4C17-4D70-902F-4297639349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9" name="Freeform: Shape 14">
              <a:extLst>
                <a:ext uri="{FF2B5EF4-FFF2-40B4-BE49-F238E27FC236}">
                  <a16:creationId xmlns:a16="http://schemas.microsoft.com/office/drawing/2014/main" id="{9680322C-01BD-4DDE-8667-A1C82E341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Freeform: Shape 15">
              <a:extLst>
                <a:ext uri="{FF2B5EF4-FFF2-40B4-BE49-F238E27FC236}">
                  <a16:creationId xmlns:a16="http://schemas.microsoft.com/office/drawing/2014/main" id="{00CD4D67-14DF-4C2D-B42C-0532C55AC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16">
              <a:extLst>
                <a:ext uri="{FF2B5EF4-FFF2-40B4-BE49-F238E27FC236}">
                  <a16:creationId xmlns:a16="http://schemas.microsoft.com/office/drawing/2014/main" id="{4A40E032-134E-4905-9B38-5C5D53B86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17">
              <a:extLst>
                <a:ext uri="{FF2B5EF4-FFF2-40B4-BE49-F238E27FC236}">
                  <a16:creationId xmlns:a16="http://schemas.microsoft.com/office/drawing/2014/main" id="{25DAE0B8-3872-45CE-8EF9-412CDEC3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18">
              <a:extLst>
                <a:ext uri="{FF2B5EF4-FFF2-40B4-BE49-F238E27FC236}">
                  <a16:creationId xmlns:a16="http://schemas.microsoft.com/office/drawing/2014/main" id="{33FDCF74-E06B-4837-A10F-033EE637D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19">
              <a:extLst>
                <a:ext uri="{FF2B5EF4-FFF2-40B4-BE49-F238E27FC236}">
                  <a16:creationId xmlns:a16="http://schemas.microsoft.com/office/drawing/2014/main" id="{74BADACF-06C7-4B5D-A714-089786B51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20">
              <a:extLst>
                <a:ext uri="{FF2B5EF4-FFF2-40B4-BE49-F238E27FC236}">
                  <a16:creationId xmlns:a16="http://schemas.microsoft.com/office/drawing/2014/main" id="{52BFF042-59B9-4F74-8514-96C43FB8B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21">
              <a:extLst>
                <a:ext uri="{FF2B5EF4-FFF2-40B4-BE49-F238E27FC236}">
                  <a16:creationId xmlns:a16="http://schemas.microsoft.com/office/drawing/2014/main" id="{370FECA2-981E-4045-81E5-F5F6C72D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734D274-AB4F-901B-3D1D-87684BB8EE71}"/>
              </a:ext>
            </a:extLst>
          </p:cNvPr>
          <p:cNvSpPr>
            <a:spLocks noGrp="1"/>
          </p:cNvSpPr>
          <p:nvPr>
            <p:ph type="title"/>
          </p:nvPr>
        </p:nvSpPr>
        <p:spPr>
          <a:xfrm>
            <a:off x="1198182" y="559813"/>
            <a:ext cx="5605358" cy="1664573"/>
          </a:xfrm>
        </p:spPr>
        <p:txBody>
          <a:bodyPr>
            <a:normAutofit/>
          </a:bodyPr>
          <a:lstStyle/>
          <a:p>
            <a:r>
              <a:rPr lang="en-US" b="1" dirty="0"/>
              <a:t>The Challenge</a:t>
            </a:r>
            <a:endParaRPr lang="en-IL" dirty="0"/>
          </a:p>
        </p:txBody>
      </p:sp>
      <p:sp>
        <p:nvSpPr>
          <p:cNvPr id="3" name="Content Placeholder 2">
            <a:extLst>
              <a:ext uri="{FF2B5EF4-FFF2-40B4-BE49-F238E27FC236}">
                <a16:creationId xmlns:a16="http://schemas.microsoft.com/office/drawing/2014/main" id="{74CAC9DD-ED5B-EF1E-9A6F-5C2A82DD08DB}"/>
              </a:ext>
            </a:extLst>
          </p:cNvPr>
          <p:cNvSpPr>
            <a:spLocks noGrp="1"/>
          </p:cNvSpPr>
          <p:nvPr>
            <p:ph idx="1"/>
          </p:nvPr>
        </p:nvSpPr>
        <p:spPr>
          <a:xfrm>
            <a:off x="1185755" y="2384474"/>
            <a:ext cx="5604997" cy="3728613"/>
          </a:xfrm>
        </p:spPr>
        <p:txBody>
          <a:bodyPr>
            <a:normAutofit/>
          </a:bodyPr>
          <a:lstStyle/>
          <a:p>
            <a:pPr>
              <a:buFont typeface="Arial" panose="020B0604020202020204" pitchFamily="34" charset="0"/>
              <a:buChar char="•"/>
            </a:pPr>
            <a:r>
              <a:rPr lang="en-US" sz="1800" dirty="0"/>
              <a:t>Business processes are subject to frequent and complex changes, such as reordering tasks, adding resources, or automating steps.</a:t>
            </a:r>
          </a:p>
          <a:p>
            <a:pPr>
              <a:buFont typeface="Arial" panose="020B0604020202020204" pitchFamily="34" charset="0"/>
              <a:buChar char="•"/>
            </a:pPr>
            <a:r>
              <a:rPr lang="en-US" sz="1800" dirty="0"/>
              <a:t>Organizations face difficulty in predicting the outcomes of these changes with confidence.</a:t>
            </a:r>
          </a:p>
          <a:p>
            <a:pPr>
              <a:buFont typeface="Arial" panose="020B0604020202020204" pitchFamily="34" charset="0"/>
              <a:buChar char="•"/>
            </a:pPr>
            <a:r>
              <a:rPr lang="en-US" sz="1800" dirty="0"/>
              <a:t>High computational demands make it challenging to scale simulations for complex systems.</a:t>
            </a:r>
          </a:p>
          <a:p>
            <a:endParaRPr lang="en-IL" sz="1800" dirty="0"/>
          </a:p>
        </p:txBody>
      </p:sp>
      <p:pic>
        <p:nvPicPr>
          <p:cNvPr id="5" name="Picture 4" descr="A person in a room with many computers&#10;&#10;Description automatically generated">
            <a:extLst>
              <a:ext uri="{FF2B5EF4-FFF2-40B4-BE49-F238E27FC236}">
                <a16:creationId xmlns:a16="http://schemas.microsoft.com/office/drawing/2014/main" id="{B5CFF315-AFF6-99AB-7492-7F4994FFFA88}"/>
              </a:ext>
            </a:extLst>
          </p:cNvPr>
          <p:cNvPicPr>
            <a:picLocks noChangeAspect="1"/>
          </p:cNvPicPr>
          <p:nvPr/>
        </p:nvPicPr>
        <p:blipFill>
          <a:blip r:embed="rId3"/>
          <a:srcRect l="7456" r="19587"/>
          <a:stretch/>
        </p:blipFill>
        <p:spPr>
          <a:xfrm>
            <a:off x="7188594" y="10"/>
            <a:ext cx="5003406" cy="6857990"/>
          </a:xfrm>
          <a:prstGeom prst="rect">
            <a:avLst/>
          </a:prstGeom>
        </p:spPr>
      </p:pic>
      <p:grpSp>
        <p:nvGrpSpPr>
          <p:cNvPr id="47" name="Bottom Right">
            <a:extLst>
              <a:ext uri="{FF2B5EF4-FFF2-40B4-BE49-F238E27FC236}">
                <a16:creationId xmlns:a16="http://schemas.microsoft.com/office/drawing/2014/main" id="{741948F9-C525-410D-9F0C-63EA1E0F3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8" name="Graphic 157">
              <a:extLst>
                <a:ext uri="{FF2B5EF4-FFF2-40B4-BE49-F238E27FC236}">
                  <a16:creationId xmlns:a16="http://schemas.microsoft.com/office/drawing/2014/main" id="{59C11362-4204-47B3-85DC-7A22A1E303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 name="Freeform: Shape 26">
                <a:extLst>
                  <a:ext uri="{FF2B5EF4-FFF2-40B4-BE49-F238E27FC236}">
                    <a16:creationId xmlns:a16="http://schemas.microsoft.com/office/drawing/2014/main" id="{DFD42FE5-B58A-4613-8A3B-D0120D21B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27">
                <a:extLst>
                  <a:ext uri="{FF2B5EF4-FFF2-40B4-BE49-F238E27FC236}">
                    <a16:creationId xmlns:a16="http://schemas.microsoft.com/office/drawing/2014/main" id="{5A861743-3DF1-47A2-8CFF-99A470A9D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28">
                <a:extLst>
                  <a:ext uri="{FF2B5EF4-FFF2-40B4-BE49-F238E27FC236}">
                    <a16:creationId xmlns:a16="http://schemas.microsoft.com/office/drawing/2014/main" id="{9F3A9B8B-EB41-4F45-8831-A7B5D41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29">
                <a:extLst>
                  <a:ext uri="{FF2B5EF4-FFF2-40B4-BE49-F238E27FC236}">
                    <a16:creationId xmlns:a16="http://schemas.microsoft.com/office/drawing/2014/main" id="{D659F99D-ACED-471C-8BAC-73C596DDA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30">
                <a:extLst>
                  <a:ext uri="{FF2B5EF4-FFF2-40B4-BE49-F238E27FC236}">
                    <a16:creationId xmlns:a16="http://schemas.microsoft.com/office/drawing/2014/main" id="{AC603F71-A3F3-49F0-A292-573F37EB6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31">
                <a:extLst>
                  <a:ext uri="{FF2B5EF4-FFF2-40B4-BE49-F238E27FC236}">
                    <a16:creationId xmlns:a16="http://schemas.microsoft.com/office/drawing/2014/main" id="{FB6F9021-2B6B-4252-AC9D-30C1A2C9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32">
                <a:extLst>
                  <a:ext uri="{FF2B5EF4-FFF2-40B4-BE49-F238E27FC236}">
                    <a16:creationId xmlns:a16="http://schemas.microsoft.com/office/drawing/2014/main" id="{7875012E-B86B-411F-B93B-A69ED6D20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FFB9C5D7-2BF3-4748-9582-FF22361FA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75103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0634-D288-1293-9C1C-CE9633949963}"/>
              </a:ext>
            </a:extLst>
          </p:cNvPr>
          <p:cNvSpPr>
            <a:spLocks noGrp="1"/>
          </p:cNvSpPr>
          <p:nvPr>
            <p:ph type="title"/>
          </p:nvPr>
        </p:nvSpPr>
        <p:spPr/>
        <p:txBody>
          <a:bodyPr>
            <a:normAutofit/>
          </a:bodyPr>
          <a:lstStyle/>
          <a:p>
            <a:r>
              <a:rPr lang="en-US" b="1" dirty="0"/>
              <a:t>Why It Matters</a:t>
            </a:r>
            <a:endParaRPr lang="en-IL" dirty="0"/>
          </a:p>
        </p:txBody>
      </p:sp>
      <p:sp>
        <p:nvSpPr>
          <p:cNvPr id="3" name="Content Placeholder 2">
            <a:extLst>
              <a:ext uri="{FF2B5EF4-FFF2-40B4-BE49-F238E27FC236}">
                <a16:creationId xmlns:a16="http://schemas.microsoft.com/office/drawing/2014/main" id="{A64A6A6C-5E2A-8918-D711-B67CD7D367E5}"/>
              </a:ext>
            </a:extLst>
          </p:cNvPr>
          <p:cNvSpPr>
            <a:spLocks noGrp="1"/>
          </p:cNvSpPr>
          <p:nvPr>
            <p:ph idx="1"/>
          </p:nvPr>
        </p:nvSpPr>
        <p:spPr/>
        <p:txBody>
          <a:bodyPr/>
          <a:lstStyle/>
          <a:p>
            <a:pPr>
              <a:buFont typeface="Arial" panose="020B0604020202020204" pitchFamily="34" charset="0"/>
              <a:buChar char="•"/>
            </a:pPr>
            <a:r>
              <a:rPr lang="en-US" dirty="0"/>
              <a:t>Without accurate tools, organizations risk inefficiencies, higher costs, and suboptimal decisions.</a:t>
            </a:r>
          </a:p>
          <a:p>
            <a:pPr>
              <a:buFont typeface="Arial" panose="020B0604020202020204" pitchFamily="34" charset="0"/>
              <a:buChar char="•"/>
            </a:pPr>
            <a:r>
              <a:rPr lang="en-US" dirty="0"/>
              <a:t>Reliable digital twins empower organizations to adapt dynamically and innovate effectively in a competitive landscape.</a:t>
            </a:r>
          </a:p>
          <a:p>
            <a:endParaRPr lang="en-IL" dirty="0"/>
          </a:p>
        </p:txBody>
      </p:sp>
    </p:spTree>
    <p:extLst>
      <p:ext uri="{BB962C8B-B14F-4D97-AF65-F5344CB8AC3E}">
        <p14:creationId xmlns:p14="http://schemas.microsoft.com/office/powerpoint/2010/main" val="60753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xploreVTI">
  <a:themeElements>
    <a:clrScheme name="AnalogousFromRegularSeed_2SEEDS">
      <a:dk1>
        <a:srgbClr val="000000"/>
      </a:dk1>
      <a:lt1>
        <a:srgbClr val="FFFFFF"/>
      </a:lt1>
      <a:dk2>
        <a:srgbClr val="2C2441"/>
      </a:dk2>
      <a:lt2>
        <a:srgbClr val="E2E8E7"/>
      </a:lt2>
      <a:accent1>
        <a:srgbClr val="B13B54"/>
      </a:accent1>
      <a:accent2>
        <a:srgbClr val="C34D97"/>
      </a:accent2>
      <a:accent3>
        <a:srgbClr val="C3654D"/>
      </a:accent3>
      <a:accent4>
        <a:srgbClr val="3B52B1"/>
      </a:accent4>
      <a:accent5>
        <a:srgbClr val="674DC3"/>
      </a:accent5>
      <a:accent6>
        <a:srgbClr val="873BB1"/>
      </a:accent6>
      <a:hlink>
        <a:srgbClr val="31937E"/>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1395</TotalTime>
  <Words>1410</Words>
  <Application>Microsoft Macintosh PowerPoint</Application>
  <PresentationFormat>Widescreen</PresentationFormat>
  <Paragraphs>148</Paragraphs>
  <Slides>27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Aptos</vt:lpstr>
      <vt:lpstr>Arial</vt:lpstr>
      <vt:lpstr>Avenir Next LT Pro</vt:lpstr>
      <vt:lpstr>AvenirNext LT Pro Medium</vt:lpstr>
      <vt:lpstr>ElsevierSans</vt:lpstr>
      <vt:lpstr>Rockwell</vt:lpstr>
      <vt:lpstr>Segoe UI</vt:lpstr>
      <vt:lpstr>Segoe UI Semilight</vt:lpstr>
      <vt:lpstr>ExploreVTI</vt:lpstr>
      <vt:lpstr>The biggest business process management problems to solve before we die</vt:lpstr>
      <vt:lpstr>Abstract</vt:lpstr>
      <vt:lpstr>What is a BPM</vt:lpstr>
      <vt:lpstr>Challenges</vt:lpstr>
      <vt:lpstr>More Challenges</vt:lpstr>
      <vt:lpstr>Motivations</vt:lpstr>
      <vt:lpstr>Digital Twins</vt:lpstr>
      <vt:lpstr>The Challenge</vt:lpstr>
      <vt:lpstr>Why It Matters</vt:lpstr>
      <vt:lpstr>Applications of Digital Twins</vt:lpstr>
      <vt:lpstr>Potential Benefits</vt:lpstr>
      <vt:lpstr>Critical Challenges</vt:lpstr>
      <vt:lpstr>Conclusion</vt:lpstr>
      <vt:lpstr>BPM-Driven Value Creation from Data</vt:lpstr>
      <vt:lpstr>Share an example</vt:lpstr>
      <vt:lpstr>Coca-Cola’s “New Coke” Launch (1985)</vt:lpstr>
      <vt:lpstr>The Missed Data Insight</vt:lpstr>
      <vt:lpstr>The Disaster</vt:lpstr>
      <vt:lpstr>Lesson</vt:lpstr>
      <vt:lpstr>Results from the Research</vt:lpstr>
      <vt:lpstr>Key Takeaway</vt:lpstr>
      <vt:lpstr>Key Contributions of the Research</vt:lpstr>
      <vt:lpstr>Takeaway</vt:lpstr>
      <vt:lpstr>Game</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Shaked Chen</dc:creator>
  <cp:lastModifiedBy>Shaked Chen</cp:lastModifiedBy>
  <cp:revision>9</cp:revision>
  <dcterms:created xsi:type="dcterms:W3CDTF">2025-01-04T22:59:31Z</dcterms:created>
  <dcterms:modified xsi:type="dcterms:W3CDTF">2025-01-20T23:22:48Z</dcterms:modified>
</cp:coreProperties>
</file>